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60" r:id="rId4"/>
    <p:sldId id="259" r:id="rId5"/>
    <p:sldId id="263" r:id="rId6"/>
    <p:sldId id="266" r:id="rId7"/>
    <p:sldId id="261" r:id="rId8"/>
    <p:sldId id="262" r:id="rId9"/>
    <p:sldId id="264" r:id="rId10"/>
    <p:sldId id="274" r:id="rId11"/>
    <p:sldId id="265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7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62" y="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40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6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113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26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50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53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96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61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24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E3E04DF-E25E-45A9-A033-E4029FCE7708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A0044B2-3FAC-46E3-AF3C-9FD2A0C8ADC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74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06875"/>
          </a:xfrm>
        </p:spPr>
        <p:txBody>
          <a:bodyPr/>
          <a:lstStyle/>
          <a:p>
            <a:pPr algn="ctr"/>
            <a:r>
              <a:rPr lang="ru-RU" b="1" dirty="0" smtClean="0"/>
              <a:t>Психология </a:t>
            </a:r>
            <a:br>
              <a:rPr lang="ru-RU" b="1" dirty="0" smtClean="0"/>
            </a:br>
            <a:r>
              <a:rPr lang="ru-RU" b="1" dirty="0" smtClean="0"/>
              <a:t>девиантного поведения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1320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Медицинский подход (МКБ-10)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F-91 </a:t>
            </a:r>
            <a:r>
              <a:rPr lang="ru-RU" sz="2400" dirty="0"/>
              <a:t>— расстройства поведения;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F-91.0 — расстройства поведения, ограничивающиеся се­мейным окружением;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F-91.1 —социализированное расстройство </a:t>
            </a:r>
            <a:r>
              <a:rPr lang="ru-RU" sz="2400" dirty="0" smtClean="0"/>
              <a:t>поведения (со сверстниками);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F-91.2 — социализированное расстройство поведения (встречающееся </a:t>
            </a:r>
            <a:r>
              <a:rPr lang="ru-RU" sz="2400" dirty="0"/>
              <a:t>у индивидов, которые в основном хорошо интегрированы в свою социально равную группу: групповое правонарушение, воровство в компании с другими, прогулы);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F-91.3 — оппозиционно-вызывающее поведение </a:t>
            </a:r>
            <a:r>
              <a:rPr lang="ru-RU" sz="2400" dirty="0" smtClean="0"/>
              <a:t>(младший возраст,  </a:t>
            </a:r>
            <a:r>
              <a:rPr lang="ru-RU" sz="2400" dirty="0"/>
              <a:t>характеризующееся </a:t>
            </a:r>
            <a:r>
              <a:rPr lang="ru-RU" sz="2400" dirty="0" smtClean="0"/>
              <a:t>выраженным </a:t>
            </a:r>
            <a:r>
              <a:rPr lang="ru-RU" sz="2400" dirty="0"/>
              <a:t>вызовом, непослушанием, разрывающим отношения поведением, которое не включает </a:t>
            </a:r>
            <a:r>
              <a:rPr lang="ru-RU" sz="2400" dirty="0" err="1"/>
              <a:t>правонарушительных</a:t>
            </a:r>
            <a:r>
              <a:rPr lang="ru-RU" sz="2400" dirty="0"/>
              <a:t> </a:t>
            </a:r>
            <a:r>
              <a:rPr lang="ru-RU" sz="2400" dirty="0" smtClean="0"/>
              <a:t>действий).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135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Педагогический подход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Причина девиантного поведения – недостатки воспитательной работы с детьми и подростками (М. П. </a:t>
            </a:r>
            <a:r>
              <a:rPr lang="ru-RU" dirty="0" err="1" smtClean="0"/>
              <a:t>Стурова</a:t>
            </a:r>
            <a:r>
              <a:rPr lang="ru-RU" dirty="0" smtClean="0"/>
              <a:t>, В. И. Силенков).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Группы трудных подростков (</a:t>
            </a:r>
            <a:r>
              <a:rPr lang="ru-RU" dirty="0" err="1" smtClean="0"/>
              <a:t>Алемаскин</a:t>
            </a:r>
            <a:r>
              <a:rPr lang="ru-RU" dirty="0" smtClean="0"/>
              <a:t> М.А.):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/>
              <a:t>Трудновоспитуемые </a:t>
            </a:r>
            <a:r>
              <a:rPr lang="ru-RU" dirty="0" smtClean="0"/>
              <a:t>— равнодушно относятся к учебе,  периодически нарушают дисциплину, правила поведения  (совершают прогулы, драки), проявляют некоторые отрицательные  качества (грубость, лживость, нечестность);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/>
              <a:t>Педагогически запущенные подростки </a:t>
            </a:r>
            <a:r>
              <a:rPr lang="ru-RU" dirty="0" smtClean="0"/>
              <a:t>— негативно относятся к учебной и общественно полезной деятельности, </a:t>
            </a:r>
            <a:r>
              <a:rPr lang="ru-RU" dirty="0"/>
              <a:t>постоянно  проявляют отрицательные качества личности (грубость, лень,  нечестность, жестокость</a:t>
            </a:r>
            <a:r>
              <a:rPr lang="ru-RU" dirty="0" smtClean="0"/>
              <a:t>), систематически нарушают дисциплину и </a:t>
            </a:r>
            <a:r>
              <a:rPr lang="ru-RU" b="1" dirty="0" smtClean="0"/>
              <a:t>нормы морали</a:t>
            </a:r>
            <a:r>
              <a:rPr lang="ru-RU" dirty="0" smtClean="0"/>
              <a:t>, допускают  проступки (прогулы, драки, курение, употребление ПАВ),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04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4.infourok.ru/uploads/ex/08db/00086d4a-3c5638b6/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5" y="-1"/>
            <a:ext cx="1125967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432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Формы интервенции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4400" b="1" dirty="0" smtClean="0"/>
              <a:t>В интеллектуальной сфере – </a:t>
            </a:r>
            <a:r>
              <a:rPr lang="ru-RU" sz="4400" dirty="0" smtClean="0"/>
              <a:t>формировать объем, глубину, действенность знаний о нравственных ценностях: моральные идеалы, принципы, нормы поведения.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400" b="1" dirty="0" smtClean="0"/>
              <a:t>В эмоциональной сфере – </a:t>
            </a:r>
            <a:r>
              <a:rPr lang="ru-RU" sz="4400" dirty="0" smtClean="0"/>
              <a:t>формировать характер нравственных переживаний, связанных с нормами или отклонениями от норм и идеалов;  пониманию своих эмоциональных состояний и причин их порождающих.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400" b="1" dirty="0" smtClean="0"/>
              <a:t>В мотивационной сфере – </a:t>
            </a:r>
            <a:r>
              <a:rPr lang="ru-RU" sz="4400" dirty="0" smtClean="0"/>
              <a:t>создание условий для новых мотивационных образований (возникают не в процессе усвоения информации, а в результате переживания, или проживания в общении, в совместной деятельности прежде всего).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234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Созидающие приемы</a:t>
            </a:r>
            <a:br>
              <a:rPr lang="ru-RU" dirty="0" smtClean="0"/>
            </a:br>
            <a:r>
              <a:rPr lang="ru-RU" dirty="0" smtClean="0"/>
              <a:t>(Э.Ш. </a:t>
            </a:r>
            <a:r>
              <a:rPr lang="ru-RU" dirty="0" err="1" smtClean="0"/>
              <a:t>Натанзон</a:t>
            </a:r>
            <a:r>
              <a:rPr lang="ru-RU" dirty="0" smtClean="0"/>
              <a:t>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 Приемы, содействующие улучшению взаимоотношений между подростков и педагогом, устанавливающие душевный контакт: проявление доброты, внимания и заботы; просьба; поощрение; проявление огорчения; поручительство. </a:t>
            </a:r>
          </a:p>
          <a:p>
            <a:pPr marL="0" indent="0">
              <a:buNone/>
            </a:pPr>
            <a:r>
              <a:rPr lang="ru-RU" dirty="0" smtClean="0"/>
              <a:t>2. Приемы, способствующие повышению успеваемости: организация успехов в учении; ожидание лучших результатов. </a:t>
            </a:r>
          </a:p>
          <a:p>
            <a:pPr marL="0" indent="0">
              <a:buNone/>
            </a:pPr>
            <a:r>
              <a:rPr lang="ru-RU" dirty="0" smtClean="0"/>
              <a:t>3. Приемы, вовлекающие в совершение  морально ценных поступков, в накопление опыта </a:t>
            </a:r>
            <a:r>
              <a:rPr lang="ru-RU" dirty="0" err="1" smtClean="0"/>
              <a:t>просоциального</a:t>
            </a:r>
            <a:r>
              <a:rPr lang="ru-RU" dirty="0" smtClean="0"/>
              <a:t> поведения: убеждение, доверие, моральная поддержка и укрепление веры в собственные силы, вовлечение в интересную деятельность; пробуждение гуманных чувств; нравственные упражнения. </a:t>
            </a:r>
          </a:p>
          <a:p>
            <a:pPr marL="0" indent="0">
              <a:buNone/>
            </a:pPr>
            <a:r>
              <a:rPr lang="ru-RU" dirty="0" smtClean="0"/>
              <a:t>4. Приемы, строящиеся на понимании динамики чувств и интересов воспитанника: </a:t>
            </a:r>
            <a:r>
              <a:rPr lang="ru-RU" dirty="0" err="1" smtClean="0"/>
              <a:t>опосредование</a:t>
            </a:r>
            <a:r>
              <a:rPr lang="ru-RU" dirty="0" smtClean="0"/>
              <a:t>, «фланговый» подход;  активизация сокровенных чувств воспитанника. </a:t>
            </a:r>
          </a:p>
        </p:txBody>
      </p:sp>
    </p:spTree>
    <p:extLst>
      <p:ext uri="{BB962C8B-B14F-4D97-AF65-F5344CB8AC3E}">
        <p14:creationId xmlns:p14="http://schemas.microsoft.com/office/powerpoint/2010/main" val="1376441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Созидающие приемы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err="1" smtClean="0"/>
              <a:t>Э.Ш.Натанзон</a:t>
            </a:r>
            <a:r>
              <a:rPr lang="ru-RU" dirty="0" smtClean="0"/>
              <a:t>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5. Прием мобилизации внутренних сил на выполнение задания: важно раскрыть перед подростком его возможности, показать  значимость данной работы лично для него.</a:t>
            </a:r>
          </a:p>
          <a:p>
            <a:pPr marL="0" indent="0">
              <a:buNone/>
            </a:pPr>
            <a:r>
              <a:rPr lang="ru-RU" dirty="0" smtClean="0"/>
              <a:t>6. Прием активизации (создания) целевой установки: вместе с подростком разрабатываются правила повседневной деятельности (начатое дело выполнять до конца, не браться за множество дел сразу, качественно выполнять любую работу, оценивать ее результативность, анализировать ошибки). </a:t>
            </a:r>
          </a:p>
          <a:p>
            <a:pPr marL="0" indent="0">
              <a:buNone/>
            </a:pPr>
            <a:r>
              <a:rPr lang="ru-RU" dirty="0" smtClean="0"/>
              <a:t>7. Прием контрастности: от регулярных неудач в деятельности нужно подводить подростка к первым значительным успехам. </a:t>
            </a:r>
          </a:p>
          <a:p>
            <a:pPr marL="0" indent="0">
              <a:buNone/>
            </a:pPr>
            <a:r>
              <a:rPr lang="ru-RU" dirty="0" smtClean="0"/>
              <a:t>8. Прием стимулирования личного достоинства подростка, защиты его самолюбия: подростку предлагают посильную работу, укрепляют его веру в успех, поддерживают его в трудных  ситуациях. </a:t>
            </a:r>
          </a:p>
          <a:p>
            <a:pPr marL="0" indent="0">
              <a:buNone/>
            </a:pPr>
            <a:r>
              <a:rPr lang="ru-RU" dirty="0" smtClean="0"/>
              <a:t>9. Прием требовательного доверия: важно подчеркнуть</a:t>
            </a:r>
            <a:r>
              <a:rPr lang="en-US" dirty="0" smtClean="0"/>
              <a:t> </a:t>
            </a:r>
            <a:r>
              <a:rPr lang="ru-RU" dirty="0" smtClean="0"/>
              <a:t>неизбежность выполнения задания, но при этом поддержать подростка, выразить надежду на то, что он с заданием справится.</a:t>
            </a:r>
          </a:p>
          <a:p>
            <a:pPr marL="0" indent="0">
              <a:buNone/>
            </a:pPr>
            <a:r>
              <a:rPr lang="ru-RU" dirty="0" smtClean="0"/>
              <a:t>10. Прием поощрения: поддержка; похвала-побуждение к выполнению принятых решений, доброе участие.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954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Приемы коррекционного </a:t>
            </a:r>
            <a:br>
              <a:rPr lang="ru-RU" dirty="0" smtClean="0"/>
            </a:br>
            <a:r>
              <a:rPr lang="ru-RU" dirty="0" smtClean="0"/>
              <a:t>воздействия коллектива (Кочетов А.И.)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1. Прием доверия — подросток выполняет наиболее значимое общественное поручение коллектива, в котором он сможет  проявить свои знания и умения.</a:t>
            </a:r>
          </a:p>
          <a:p>
            <a:pPr marL="0" indent="0">
              <a:buNone/>
            </a:pPr>
            <a:r>
              <a:rPr lang="ru-RU" dirty="0" smtClean="0"/>
              <a:t>2. Прием постепенного приучения к деятельности на общую пользу — поручения повторяются, усложняются и мотивируются их общественной значимостью.</a:t>
            </a:r>
          </a:p>
          <a:p>
            <a:pPr marL="0" indent="0">
              <a:buNone/>
            </a:pPr>
            <a:r>
              <a:rPr lang="ru-RU" dirty="0" smtClean="0"/>
              <a:t>3. Прием поддержки коллективистских проявлений —  поощрение и одобрение коллективом усилий подростка при выполнении общественной работы в сочетании с возрастанием  доброжелательного отношения к нему окружающих; </a:t>
            </a:r>
          </a:p>
          <a:p>
            <a:pPr marL="0" indent="0">
              <a:buNone/>
            </a:pPr>
            <a:r>
              <a:rPr lang="ru-RU" dirty="0" smtClean="0"/>
              <a:t>4. Прием недоверия — коллектив высказывает сомнение в том, поручать или нет какое-либо дело данному подростку из-за негативной оценки его отдельных личностных качеств, побуждая его тем самым к самокритике.</a:t>
            </a:r>
          </a:p>
          <a:p>
            <a:pPr marL="0" indent="0">
              <a:buNone/>
            </a:pPr>
            <a:r>
              <a:rPr lang="ru-RU" dirty="0" smtClean="0"/>
              <a:t>5. Прием отклонения недобросовестного и некачественного  выполнения работы — коллектив требует переделать работу, так как она может быть выполнена более качественно. </a:t>
            </a:r>
          </a:p>
          <a:p>
            <a:pPr marL="0" indent="0">
              <a:buNone/>
            </a:pPr>
            <a:r>
              <a:rPr lang="ru-RU" dirty="0" smtClean="0"/>
              <a:t>6. прием включения подростка в коллективные общественно значимые виды деятельности, где он должен проявить свое  отношение к совместным коллективным делам, умение сотрудничать с одноклассниками.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5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2582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Тема: «Подростковые девиации: детерминанты и формы проявления»</a:t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07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88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Девиантное поведение личности </a:t>
            </a:r>
            <a:r>
              <a:rPr lang="ru-RU" dirty="0" smtClean="0"/>
              <a:t>— это поведение, которое не соответствует общепринятым или официально установленным социальным нормам (не соответствует существующим законам, правилам, традициям и социальным установкам).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34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871" y="274722"/>
            <a:ext cx="9284290" cy="630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01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5623"/>
            <a:ext cx="10515600" cy="2769326"/>
          </a:xfrm>
        </p:spPr>
        <p:txBody>
          <a:bodyPr/>
          <a:lstStyle/>
          <a:p>
            <a:pPr algn="ctr"/>
            <a:r>
              <a:rPr lang="ru-RU" dirty="0" smtClean="0"/>
              <a:t>Научные направления, </a:t>
            </a:r>
            <a:br>
              <a:rPr lang="ru-RU" dirty="0" smtClean="0"/>
            </a:br>
            <a:r>
              <a:rPr lang="ru-RU" dirty="0" smtClean="0"/>
              <a:t>подходы и теории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93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Социологическое направление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Девиация происходит вследствие нарушения или отсутствия ясных </a:t>
            </a:r>
            <a:r>
              <a:rPr lang="ru-RU" b="1" dirty="0" smtClean="0"/>
              <a:t>социальных норм </a:t>
            </a:r>
            <a:r>
              <a:rPr lang="ru-RU" dirty="0" smtClean="0"/>
              <a:t>(Э. Дюркгейм);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Аномия возникает в силу определенных обстоятельств, порожденных </a:t>
            </a:r>
            <a:r>
              <a:rPr lang="ru-RU" b="1" dirty="0" smtClean="0"/>
              <a:t>социальной структурой </a:t>
            </a:r>
            <a:r>
              <a:rPr lang="ru-RU" dirty="0" smtClean="0"/>
              <a:t>(Р. Мертон);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Девиантная</a:t>
            </a:r>
            <a:r>
              <a:rPr lang="ru-RU" dirty="0" smtClean="0"/>
              <a:t> мотивация –  </a:t>
            </a:r>
            <a:r>
              <a:rPr lang="ru-RU" b="1" dirty="0" smtClean="0"/>
              <a:t>невыполнение ожиданий </a:t>
            </a:r>
            <a:r>
              <a:rPr lang="ru-RU" dirty="0" smtClean="0"/>
              <a:t>(Т</a:t>
            </a:r>
            <a:r>
              <a:rPr lang="ru-RU" dirty="0"/>
              <a:t>. </a:t>
            </a:r>
            <a:r>
              <a:rPr lang="ru-RU" dirty="0" err="1" smtClean="0"/>
              <a:t>Парсонс</a:t>
            </a:r>
            <a:r>
              <a:rPr lang="ru-RU" dirty="0" smtClean="0"/>
              <a:t>) </a:t>
            </a:r>
            <a:r>
              <a:rPr lang="ru-RU" dirty="0"/>
              <a:t>;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Если человек не занимает прочного положения в обществе или не может достичь поставленных целей законными способами, то возникает </a:t>
            </a:r>
            <a:r>
              <a:rPr lang="ru-RU" b="1" dirty="0" smtClean="0"/>
              <a:t>разочарование, напряженность</a:t>
            </a:r>
            <a:r>
              <a:rPr lang="ru-RU" dirty="0" smtClean="0"/>
              <a:t>, человек начинает ощущать свою неполноценность и может использовать </a:t>
            </a:r>
            <a:r>
              <a:rPr lang="ru-RU" dirty="0" err="1" smtClean="0"/>
              <a:t>девиантные</a:t>
            </a:r>
            <a:r>
              <a:rPr lang="ru-RU" dirty="0" smtClean="0"/>
              <a:t> методы для достижения своих целей (Дж. </a:t>
            </a:r>
            <a:r>
              <a:rPr lang="ru-RU" dirty="0" err="1" smtClean="0"/>
              <a:t>Ритцер</a:t>
            </a:r>
            <a:r>
              <a:rPr lang="ru-RU" dirty="0" smtClean="0"/>
              <a:t>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Девиации возникают, когда </a:t>
            </a:r>
            <a:r>
              <a:rPr lang="ru-RU" b="1" dirty="0" smtClean="0"/>
              <a:t>культурные ценности, нормы и социальные связи</a:t>
            </a:r>
            <a:r>
              <a:rPr lang="ru-RU" dirty="0" smtClean="0"/>
              <a:t> разрушаются, ослабевают или становятся противоречивыми (К. Шоу, Г. </a:t>
            </a:r>
            <a:r>
              <a:rPr lang="ru-RU" dirty="0" err="1" smtClean="0"/>
              <a:t>Маккей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924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Биологическое направление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Введено понятие «</a:t>
            </a:r>
            <a:r>
              <a:rPr lang="ru-RU" b="1" dirty="0" smtClean="0"/>
              <a:t>врожденный преступник</a:t>
            </a:r>
            <a:r>
              <a:rPr lang="ru-RU" dirty="0" smtClean="0"/>
              <a:t>» (Ч. </a:t>
            </a:r>
            <a:r>
              <a:rPr lang="ru-RU" dirty="0" err="1" smtClean="0"/>
              <a:t>Ломброзо</a:t>
            </a:r>
            <a:r>
              <a:rPr lang="ru-RU" dirty="0" smtClean="0"/>
              <a:t>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д</a:t>
            </a:r>
            <a:r>
              <a:rPr lang="ru-RU" dirty="0" smtClean="0"/>
              <a:t>евиантное поведение рассматривают как проявление </a:t>
            </a:r>
            <a:r>
              <a:rPr lang="ru-RU" b="1" dirty="0" smtClean="0"/>
              <a:t>видовых наследственных программ</a:t>
            </a:r>
            <a:r>
              <a:rPr lang="ru-RU" dirty="0" smtClean="0"/>
              <a:t> (Ч. Дарвин, Т. Гексли);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выявлены </a:t>
            </a:r>
            <a:r>
              <a:rPr lang="ru-RU" b="1" dirty="0"/>
              <a:t>наследственные причины </a:t>
            </a:r>
            <a:r>
              <a:rPr lang="ru-RU" dirty="0"/>
              <a:t>поведения человека (Ф. </a:t>
            </a:r>
            <a:r>
              <a:rPr lang="ru-RU" dirty="0" err="1"/>
              <a:t>Гальтон</a:t>
            </a:r>
            <a:r>
              <a:rPr lang="ru-RU" dirty="0"/>
              <a:t>, Г. Мендель);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изначально поведение человека рассматривается как агрессивное, основанное </a:t>
            </a:r>
            <a:r>
              <a:rPr lang="ru-RU" b="1" dirty="0" smtClean="0"/>
              <a:t>на инстинктах </a:t>
            </a:r>
            <a:r>
              <a:rPr lang="ru-RU" dirty="0" smtClean="0"/>
              <a:t>(К. Лоренц);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генетика – наличие лишней </a:t>
            </a:r>
            <a:r>
              <a:rPr lang="ru-RU" b="1" dirty="0" smtClean="0"/>
              <a:t>Y-хромосомы</a:t>
            </a:r>
            <a:r>
              <a:rPr lang="ru-RU" dirty="0" smtClean="0"/>
              <a:t> у мужчин обусловливает предрасположенность к криминальному поведению (У. Пирс).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630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Биокриминология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Повышение уровня </a:t>
            </a:r>
            <a:r>
              <a:rPr lang="ru-RU" b="1" dirty="0" smtClean="0"/>
              <a:t>тестостерона</a:t>
            </a:r>
            <a:r>
              <a:rPr lang="ru-RU" dirty="0" smtClean="0"/>
              <a:t> ведет к склонности к антиобщественному поведению (Дж. </a:t>
            </a:r>
            <a:r>
              <a:rPr lang="ru-RU" dirty="0" err="1" smtClean="0"/>
              <a:t>Даббс</a:t>
            </a:r>
            <a:r>
              <a:rPr lang="ru-RU" dirty="0" smtClean="0"/>
              <a:t> и Р. Моррис);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повреждения головного </a:t>
            </a:r>
            <a:r>
              <a:rPr lang="ru-RU" b="1" dirty="0" smtClean="0"/>
              <a:t>мозга,</a:t>
            </a:r>
            <a:r>
              <a:rPr lang="ru-RU" dirty="0" smtClean="0"/>
              <a:t> органические заболевания мозга, определенные свойства нервной системы (А. </a:t>
            </a:r>
            <a:r>
              <a:rPr lang="ru-RU" dirty="0" err="1" smtClean="0"/>
              <a:t>Торгенсен</a:t>
            </a:r>
            <a:r>
              <a:rPr lang="ru-RU" dirty="0" smtClean="0"/>
              <a:t>, К. Льюис, П. Келли);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мозговой дефект, связанный с нарушением функциональной асимметрии мозга с ведущим дефицитом правополушарных функций. Это объясняет высокую </a:t>
            </a:r>
            <a:r>
              <a:rPr lang="ru-RU" dirty="0" err="1" smtClean="0"/>
              <a:t>коморбидность</a:t>
            </a:r>
            <a:r>
              <a:rPr lang="ru-RU" dirty="0" smtClean="0"/>
              <a:t> поведенческих расстройств между собой, а также с э</a:t>
            </a:r>
            <a:r>
              <a:rPr lang="ru-RU" b="1" dirty="0" smtClean="0"/>
              <a:t>моциональными и обсессивно-</a:t>
            </a:r>
            <a:r>
              <a:rPr lang="ru-RU" b="1" dirty="0" err="1" smtClean="0"/>
              <a:t>компульсивными</a:t>
            </a:r>
            <a:r>
              <a:rPr lang="ru-RU" b="1" dirty="0" smtClean="0"/>
              <a:t> расстройствами</a:t>
            </a:r>
            <a:r>
              <a:rPr lang="ru-RU" dirty="0" smtClean="0"/>
              <a:t>, связанными с правополушарной дисфункцией, в первую очередь с </a:t>
            </a:r>
            <a:r>
              <a:rPr lang="ru-RU" b="1" dirty="0" smtClean="0"/>
              <a:t>тревогой и депрессией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Психологическое направление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Постоянный </a:t>
            </a:r>
            <a:r>
              <a:rPr lang="ru-RU" b="1" dirty="0" smtClean="0"/>
              <a:t>конфликт</a:t>
            </a:r>
            <a:r>
              <a:rPr lang="ru-RU" dirty="0" smtClean="0"/>
              <a:t> между бессознательными влечениями и социальными ограничениями естественной активности человека (З. Фрейд);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причина девиаций заключается в </a:t>
            </a:r>
            <a:r>
              <a:rPr lang="ru-RU" b="1" dirty="0" smtClean="0"/>
              <a:t>дефиците эмоционального контакта</a:t>
            </a:r>
            <a:r>
              <a:rPr lang="ru-RU" dirty="0" smtClean="0"/>
              <a:t> ребенка с матерью в первые годы жизни (Д. </a:t>
            </a:r>
            <a:r>
              <a:rPr lang="ru-RU" dirty="0" err="1" smtClean="0"/>
              <a:t>Бойлби</a:t>
            </a:r>
            <a:r>
              <a:rPr lang="ru-RU" dirty="0" smtClean="0"/>
              <a:t>, Г. </a:t>
            </a:r>
            <a:r>
              <a:rPr lang="ru-RU" dirty="0" err="1" smtClean="0"/>
              <a:t>Салливан</a:t>
            </a:r>
            <a:r>
              <a:rPr lang="ru-RU" dirty="0" smtClean="0"/>
              <a:t>, К. </a:t>
            </a:r>
            <a:r>
              <a:rPr lang="ru-RU" dirty="0" err="1" smtClean="0"/>
              <a:t>Хорни</a:t>
            </a:r>
            <a:r>
              <a:rPr lang="ru-RU" dirty="0" smtClean="0"/>
              <a:t>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А. Адлера – нарушение поведения как </a:t>
            </a:r>
            <a:r>
              <a:rPr lang="ru-RU" b="1" dirty="0" smtClean="0"/>
              <a:t>комплекс неполноценности </a:t>
            </a:r>
            <a:r>
              <a:rPr lang="ru-RU" dirty="0" smtClean="0"/>
              <a:t>сочетается с неадекватной жизненной установкой и </a:t>
            </a:r>
            <a:r>
              <a:rPr lang="ru-RU" b="1" dirty="0" smtClean="0"/>
              <a:t>неразвитым социальным чувством</a:t>
            </a:r>
            <a:r>
              <a:rPr lang="ru-RU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результат научения </a:t>
            </a:r>
            <a:r>
              <a:rPr lang="ru-RU" b="1" dirty="0" smtClean="0"/>
              <a:t>условной реакции</a:t>
            </a:r>
            <a:r>
              <a:rPr lang="ru-RU" dirty="0" smtClean="0"/>
              <a:t>. При этом существуют только три типа неприобретенных эмоциональных ответов на стимулы — страх, гнев и любовь (И. П. Павлов, Дж. Б. Уотсон);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К. </a:t>
            </a:r>
            <a:r>
              <a:rPr lang="ru-RU" dirty="0" err="1" smtClean="0"/>
              <a:t>Роджерса</a:t>
            </a:r>
            <a:r>
              <a:rPr lang="ru-RU" dirty="0" smtClean="0"/>
              <a:t> – внутренний конфликт </a:t>
            </a:r>
            <a:r>
              <a:rPr lang="ru-RU" b="1" dirty="0" smtClean="0"/>
              <a:t>между потребностью в самореализации </a:t>
            </a:r>
            <a:r>
              <a:rPr lang="ru-RU" dirty="0" smtClean="0"/>
              <a:t>и оценок извне вызывает проблемное поведение;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А. </a:t>
            </a:r>
            <a:r>
              <a:rPr lang="ru-RU" dirty="0" err="1" smtClean="0"/>
              <a:t>Маслоу</a:t>
            </a:r>
            <a:r>
              <a:rPr lang="ru-RU" dirty="0" smtClean="0"/>
              <a:t> – отсутствия у человека согласия со </a:t>
            </a:r>
            <a:r>
              <a:rPr lang="ru-RU" b="1" dirty="0" smtClean="0"/>
              <a:t>своими собственными чувствами </a:t>
            </a:r>
            <a:r>
              <a:rPr lang="ru-RU" dirty="0" smtClean="0"/>
              <a:t>и невозможность </a:t>
            </a:r>
            <a:r>
              <a:rPr lang="ru-RU" dirty="0" err="1" smtClean="0"/>
              <a:t>самореализоваться</a:t>
            </a:r>
            <a:r>
              <a:rPr lang="ru-RU" dirty="0" smtClean="0"/>
              <a:t> в сложившихся условиях воспитания.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50885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346</TotalTime>
  <Words>1139</Words>
  <Application>Microsoft Office PowerPoint</Application>
  <PresentationFormat>Широкоэкранный</PresentationFormat>
  <Paragraphs>61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Calibri Light</vt:lpstr>
      <vt:lpstr>Wingdings</vt:lpstr>
      <vt:lpstr>Ретро</vt:lpstr>
      <vt:lpstr>Психология  девиантного поведения</vt:lpstr>
      <vt:lpstr>Тема: «Подростковые девиации: детерминанты и формы проявления» </vt:lpstr>
      <vt:lpstr> Девиантное поведение личности — это поведение, которое не соответствует общепринятым или официально установленным социальным нормам (не соответствует существующим законам, правилам, традициям и социальным установкам).  </vt:lpstr>
      <vt:lpstr>Презентация PowerPoint</vt:lpstr>
      <vt:lpstr>Научные направления,  подходы и теории</vt:lpstr>
      <vt:lpstr>Социологическое направление </vt:lpstr>
      <vt:lpstr>Биологическое направление</vt:lpstr>
      <vt:lpstr>Биокриминология</vt:lpstr>
      <vt:lpstr>Психологическое направление</vt:lpstr>
      <vt:lpstr>Медицинский подход (МКБ-10) </vt:lpstr>
      <vt:lpstr>Педагогический подход </vt:lpstr>
      <vt:lpstr>Презентация PowerPoint</vt:lpstr>
      <vt:lpstr>Формы интервенции</vt:lpstr>
      <vt:lpstr> Созидающие приемы (Э.Ш. Натанзон) </vt:lpstr>
      <vt:lpstr> Созидающие приемы (Э.Ш.Натанзон) </vt:lpstr>
      <vt:lpstr> Приемы коррекционного  воздействия коллектива (Кочетов А.И.)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74</cp:revision>
  <cp:lastPrinted>2018-03-26T10:32:32Z</cp:lastPrinted>
  <dcterms:created xsi:type="dcterms:W3CDTF">2018-03-14T04:07:22Z</dcterms:created>
  <dcterms:modified xsi:type="dcterms:W3CDTF">2018-03-28T15:12:36Z</dcterms:modified>
</cp:coreProperties>
</file>