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rgbClr val="821A0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722120" y="1199388"/>
            <a:ext cx="4456176" cy="624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675376" y="1199388"/>
            <a:ext cx="3468624" cy="624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8801100" y="1199388"/>
            <a:ext cx="342900" cy="624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934967" y="1687067"/>
            <a:ext cx="5209032" cy="6248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801100" y="1687067"/>
            <a:ext cx="342900" cy="624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9073" y="1819478"/>
            <a:ext cx="6819265" cy="377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001F5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9073" y="2170912"/>
            <a:ext cx="7593965" cy="29705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rgbClr val="821A08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5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hyperlink" Target="http://ru.wikipedia.org/wiki/%D0%A2%D1%80%D0%B5%D0%B2%D0%BE%D0%B3%D0%B0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19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png"/><Relationship Id="rId7" Type="http://schemas.openxmlformats.org/officeDocument/2006/relationships/image" Target="../media/image81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jpg"/><Relationship Id="rId11" Type="http://schemas.openxmlformats.org/officeDocument/2006/relationships/image" Target="../media/image85.jpg"/><Relationship Id="rId5" Type="http://schemas.openxmlformats.org/officeDocument/2006/relationships/image" Target="../media/image79.png"/><Relationship Id="rId10" Type="http://schemas.openxmlformats.org/officeDocument/2006/relationships/image" Target="../media/image84.jpg"/><Relationship Id="rId4" Type="http://schemas.openxmlformats.org/officeDocument/2006/relationships/image" Target="../media/image78.png"/><Relationship Id="rId9" Type="http://schemas.openxmlformats.org/officeDocument/2006/relationships/image" Target="../media/image8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jpg"/><Relationship Id="rId5" Type="http://schemas.openxmlformats.org/officeDocument/2006/relationships/image" Target="../media/image88.jpg"/><Relationship Id="rId4" Type="http://schemas.openxmlformats.org/officeDocument/2006/relationships/image" Target="../media/image8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724143" cy="3220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511040"/>
            <a:ext cx="321564" cy="43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853940"/>
            <a:ext cx="321564" cy="43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196840"/>
            <a:ext cx="321564" cy="43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539740"/>
            <a:ext cx="1530095" cy="4343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0055" y="5539740"/>
            <a:ext cx="2715768" cy="4343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25540"/>
            <a:ext cx="321564" cy="434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78935" y="6496810"/>
            <a:ext cx="687324" cy="3002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2900" y="6496810"/>
            <a:ext cx="268224" cy="30022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07764" y="6496810"/>
            <a:ext cx="1051560" cy="3002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45964" y="6496810"/>
            <a:ext cx="259079" cy="3002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07179" y="6733030"/>
            <a:ext cx="723900" cy="1249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17720" y="6733030"/>
            <a:ext cx="259079" cy="1249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8739" y="5250078"/>
            <a:ext cx="6560184" cy="35843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5"/>
              </a:spcBef>
            </a:pPr>
            <a:endParaRPr sz="2000" dirty="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73551" y="6280505"/>
            <a:ext cx="1392555" cy="2293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690" marR="5080" indent="-428625">
              <a:lnSpc>
                <a:spcPct val="119200"/>
              </a:lnSpc>
              <a:spcBef>
                <a:spcPts val="100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4300" y="2499360"/>
            <a:ext cx="9029700" cy="25786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85988" y="3619500"/>
            <a:ext cx="775716" cy="7772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894064" y="4838700"/>
            <a:ext cx="249935" cy="7772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09659" y="5487923"/>
            <a:ext cx="434340" cy="8534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01100" y="6036564"/>
            <a:ext cx="342900" cy="62484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389380" y="3194380"/>
            <a:ext cx="767715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07490" marR="5080" indent="-290195" algn="r">
              <a:lnSpc>
                <a:spcPct val="100000"/>
              </a:lnSpc>
              <a:spcBef>
                <a:spcPts val="95"/>
              </a:spcBef>
              <a:tabLst>
                <a:tab pos="4592320" algn="l"/>
              </a:tabLst>
            </a:pPr>
            <a:r>
              <a:rPr sz="4000" b="1" spc="-10" dirty="0">
                <a:solidFill>
                  <a:srgbClr val="006FC0"/>
                </a:solidFill>
                <a:latin typeface="Trebuchet MS"/>
                <a:cs typeface="Trebuchet MS"/>
              </a:rPr>
              <a:t>УПРАВЛЕНИЕ	ВРЕМЕНЕМ</a:t>
            </a:r>
            <a:r>
              <a:rPr sz="4000" b="1" spc="-7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006FC0"/>
                </a:solidFill>
                <a:latin typeface="Trebuchet MS"/>
                <a:cs typeface="Trebuchet MS"/>
              </a:rPr>
              <a:t>В  </a:t>
            </a:r>
            <a:r>
              <a:rPr sz="4000" b="1" spc="-10" dirty="0">
                <a:solidFill>
                  <a:srgbClr val="006FC0"/>
                </a:solidFill>
                <a:latin typeface="Trebuchet MS"/>
                <a:cs typeface="Trebuchet MS"/>
              </a:rPr>
              <a:t>УСЛОВИЯХ</a:t>
            </a:r>
            <a:r>
              <a:rPr sz="4000" b="1" spc="-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4000" b="1" spc="-10" dirty="0">
                <a:solidFill>
                  <a:srgbClr val="006FC0"/>
                </a:solidFill>
                <a:latin typeface="Trebuchet MS"/>
                <a:cs typeface="Trebuchet MS"/>
              </a:rPr>
              <a:t>ПОДГОТОВКИ</a:t>
            </a:r>
            <a:endParaRPr sz="4000" dirty="0">
              <a:latin typeface="Trebuchet MS"/>
              <a:cs typeface="Trebuchet MS"/>
            </a:endParaRPr>
          </a:p>
          <a:p>
            <a:pPr marR="8890" algn="r">
              <a:lnSpc>
                <a:spcPct val="100000"/>
              </a:lnSpc>
            </a:pPr>
            <a:r>
              <a:rPr sz="4000" b="1" spc="-5" dirty="0">
                <a:solidFill>
                  <a:srgbClr val="006FC0"/>
                </a:solidFill>
                <a:latin typeface="Trebuchet MS"/>
                <a:cs typeface="Trebuchet MS"/>
              </a:rPr>
              <a:t>К </a:t>
            </a:r>
            <a:r>
              <a:rPr sz="4000" b="1" spc="-10" dirty="0">
                <a:solidFill>
                  <a:srgbClr val="006FC0"/>
                </a:solidFill>
                <a:latin typeface="Trebuchet MS"/>
                <a:cs typeface="Trebuchet MS"/>
              </a:rPr>
              <a:t>ЭКЗАМЕН</a:t>
            </a:r>
            <a:r>
              <a:rPr lang="ru-RU" sz="4000" b="1" spc="-10" dirty="0">
                <a:solidFill>
                  <a:srgbClr val="006FC0"/>
                </a:solidFill>
                <a:latin typeface="Trebuchet MS"/>
                <a:cs typeface="Trebuchet MS"/>
              </a:rPr>
              <a:t>АМ</a:t>
            </a:r>
            <a:endParaRPr sz="4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58111" y="5673852"/>
            <a:ext cx="3343655" cy="777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6928" y="5673852"/>
            <a:ext cx="847344" cy="777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99432" y="5673852"/>
            <a:ext cx="777239" cy="777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3221" y="692658"/>
            <a:ext cx="4700777" cy="4464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1363472"/>
            <a:ext cx="29470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u="heavy" spc="-70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7"/>
              </a:rPr>
              <a:t>Прокрастинация</a:t>
            </a:r>
            <a:r>
              <a:rPr sz="2800" u="heavy" spc="-90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7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- 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как</a:t>
            </a:r>
            <a:r>
              <a:rPr sz="2800" u="heavy" spc="-1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</a:rPr>
              <a:t> </a:t>
            </a:r>
            <a:r>
              <a:rPr sz="2800" u="heavy" spc="-10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7"/>
              </a:rPr>
              <a:t>механизм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7340" y="2216861"/>
            <a:ext cx="3220085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u="heavy" spc="-70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0" u="heavy" spc="-10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7"/>
              </a:rPr>
              <a:t>борьбы </a:t>
            </a:r>
            <a:r>
              <a:rPr sz="2800" b="0" u="heavy" spc="-5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7"/>
              </a:rPr>
              <a:t>с </a:t>
            </a:r>
            <a:r>
              <a:rPr sz="2800" b="0" u="heavy" spc="-10" dirty="0">
                <a:solidFill>
                  <a:srgbClr val="55C6AA"/>
                </a:solidFill>
                <a:uFill>
                  <a:solidFill>
                    <a:srgbClr val="55C6AA"/>
                  </a:solidFill>
                </a:uFill>
                <a:latin typeface="Trebuchet MS"/>
                <a:cs typeface="Trebuchet MS"/>
                <a:hlinkClick r:id="rId7"/>
              </a:rPr>
              <a:t>тревогой</a:t>
            </a:r>
            <a:r>
              <a:rPr sz="2800" b="0" spc="-10" dirty="0">
                <a:solidFill>
                  <a:srgbClr val="404040"/>
                </a:solidFill>
                <a:latin typeface="Trebuchet MS"/>
                <a:cs typeface="Trebuchet MS"/>
              </a:rPr>
              <a:t>,  </a:t>
            </a:r>
            <a:r>
              <a:rPr sz="2800" b="0" spc="-10" dirty="0">
                <a:latin typeface="Trebuchet MS"/>
                <a:cs typeface="Trebuchet MS"/>
              </a:rPr>
              <a:t>связанной </a:t>
            </a:r>
            <a:r>
              <a:rPr sz="2800" b="0" spc="-5" dirty="0">
                <a:latin typeface="Trebuchet MS"/>
                <a:cs typeface="Trebuchet MS"/>
              </a:rPr>
              <a:t>с  </a:t>
            </a:r>
            <a:r>
              <a:rPr sz="2800" b="0" spc="-10" dirty="0">
                <a:latin typeface="Trebuchet MS"/>
                <a:cs typeface="Trebuchet MS"/>
              </a:rPr>
              <a:t>начинанием </a:t>
            </a:r>
            <a:r>
              <a:rPr sz="2800" b="0" spc="-5" dirty="0">
                <a:latin typeface="Trebuchet MS"/>
                <a:cs typeface="Trebuchet MS"/>
              </a:rPr>
              <a:t>либо  </a:t>
            </a:r>
            <a:r>
              <a:rPr sz="2800" b="0" spc="-10" dirty="0">
                <a:latin typeface="Trebuchet MS"/>
                <a:cs typeface="Trebuchet MS"/>
              </a:rPr>
              <a:t>завершением  каких-либо</a:t>
            </a:r>
            <a:r>
              <a:rPr sz="2800" b="0" spc="-15" dirty="0">
                <a:latin typeface="Trebuchet MS"/>
                <a:cs typeface="Trebuchet MS"/>
              </a:rPr>
              <a:t> </a:t>
            </a:r>
            <a:r>
              <a:rPr sz="2800" b="0" spc="-10" dirty="0">
                <a:latin typeface="Trebuchet MS"/>
                <a:cs typeface="Trebuchet MS"/>
              </a:rPr>
              <a:t>дел,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340" y="4351147"/>
            <a:ext cx="461772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1813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приняти</a:t>
            </a:r>
            <a:r>
              <a:rPr sz="2800" spc="-20" dirty="0">
                <a:solidFill>
                  <a:srgbClr val="001F5F"/>
                </a:solidFill>
                <a:latin typeface="Trebuchet MS"/>
                <a:cs typeface="Trebuchet MS"/>
              </a:rPr>
              <a:t>е</a:t>
            </a:r>
            <a:r>
              <a:rPr sz="2800" spc="-5" dirty="0">
                <a:solidFill>
                  <a:srgbClr val="001F5F"/>
                </a:solidFill>
                <a:latin typeface="Trebuchet MS"/>
                <a:cs typeface="Trebuchet MS"/>
              </a:rPr>
              <a:t>м  </a:t>
            </a:r>
            <a:r>
              <a:rPr sz="2800" spc="-10" dirty="0">
                <a:solidFill>
                  <a:srgbClr val="001F5F"/>
                </a:solidFill>
                <a:latin typeface="Trebuchet MS"/>
                <a:cs typeface="Trebuchet MS"/>
              </a:rPr>
              <a:t>решений.</a:t>
            </a:r>
            <a:endParaRPr sz="2800">
              <a:latin typeface="Trebuchet MS"/>
              <a:cs typeface="Trebuchet MS"/>
            </a:endParaRPr>
          </a:p>
          <a:p>
            <a:pPr marL="1663064">
              <a:lnSpc>
                <a:spcPct val="100000"/>
              </a:lnSpc>
              <a:spcBef>
                <a:spcPts val="355"/>
              </a:spcBef>
            </a:pPr>
            <a:r>
              <a:rPr sz="4000" b="1" spc="-5" dirty="0">
                <a:solidFill>
                  <a:srgbClr val="FF0000"/>
                </a:solidFill>
                <a:latin typeface="Trebuchet MS"/>
                <a:cs typeface="Trebuchet MS"/>
              </a:rPr>
              <a:t>Что</a:t>
            </a:r>
            <a:r>
              <a:rPr sz="4000" b="1" spc="-7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rebuchet MS"/>
                <a:cs typeface="Trebuchet MS"/>
              </a:rPr>
              <a:t>делать?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74419" y="5919215"/>
            <a:ext cx="762000" cy="701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2539" y="5919215"/>
            <a:ext cx="4207764" cy="70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16423" y="5919215"/>
            <a:ext cx="4191000" cy="701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43543" y="5919215"/>
            <a:ext cx="600455" cy="701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43660" y="5537708"/>
            <a:ext cx="7496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F04123"/>
                </a:solidFill>
                <a:latin typeface="Trebuchet MS"/>
                <a:cs typeface="Trebuchet MS"/>
              </a:rPr>
              <a:t>*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Одна </a:t>
            </a:r>
            <a:r>
              <a:rPr sz="3600" b="1" spc="-10" dirty="0">
                <a:solidFill>
                  <a:srgbClr val="006FC0"/>
                </a:solidFill>
                <a:latin typeface="Trebuchet MS"/>
                <a:cs typeface="Trebuchet MS"/>
              </a:rPr>
              <a:t>из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причин</a:t>
            </a:r>
            <a:r>
              <a:rPr sz="3600" b="1" spc="-6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прокрастинации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073" y="1328674"/>
            <a:ext cx="514159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9415" indent="-387350">
              <a:lnSpc>
                <a:spcPct val="100000"/>
              </a:lnSpc>
              <a:spcBef>
                <a:spcPts val="105"/>
              </a:spcBef>
              <a:buClr>
                <a:srgbClr val="C3250C"/>
              </a:buClr>
              <a:buSzPct val="128260"/>
              <a:buFont typeface="Wingdings"/>
              <a:buChar char=""/>
              <a:tabLst>
                <a:tab pos="400050" algn="l"/>
              </a:tabLst>
            </a:pPr>
            <a:r>
              <a:rPr sz="2300" spc="-5" dirty="0">
                <a:solidFill>
                  <a:srgbClr val="001F5F"/>
                </a:solidFill>
                <a:latin typeface="Trebuchet MS"/>
                <a:cs typeface="Trebuchet MS"/>
              </a:rPr>
              <a:t>Если </a:t>
            </a:r>
            <a:r>
              <a:rPr sz="2300" dirty="0">
                <a:solidFill>
                  <a:srgbClr val="001F5F"/>
                </a:solidFill>
                <a:latin typeface="Trebuchet MS"/>
                <a:cs typeface="Trebuchet MS"/>
              </a:rPr>
              <a:t>Вас пугает </a:t>
            </a:r>
            <a:r>
              <a:rPr sz="2300" b="1" dirty="0">
                <a:solidFill>
                  <a:srgbClr val="001F5F"/>
                </a:solidFill>
                <a:latin typeface="Trebuchet MS"/>
                <a:cs typeface="Trebuchet MS"/>
              </a:rPr>
              <a:t>большой объем</a:t>
            </a:r>
            <a:r>
              <a:rPr sz="2300" b="1" spc="-1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300" b="1" dirty="0">
                <a:solidFill>
                  <a:srgbClr val="001F5F"/>
                </a:solidFill>
                <a:latin typeface="Trebuchet MS"/>
                <a:cs typeface="Trebuchet MS"/>
              </a:rPr>
              <a:t>и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продолжительность </a:t>
            </a:r>
            <a:r>
              <a:rPr dirty="0"/>
              <a:t>работы, </a:t>
            </a:r>
            <a:r>
              <a:rPr b="0" spc="-5" dirty="0">
                <a:solidFill>
                  <a:srgbClr val="821A08"/>
                </a:solidFill>
                <a:latin typeface="Trebuchet MS"/>
                <a:cs typeface="Trebuchet MS"/>
              </a:rPr>
              <a:t>разбейте работу</a:t>
            </a:r>
            <a:r>
              <a:rPr b="0" spc="-8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b="0" spc="-5" dirty="0">
                <a:solidFill>
                  <a:srgbClr val="821A08"/>
                </a:solidFill>
                <a:latin typeface="Trebuchet MS"/>
                <a:cs typeface="Trebuchet MS"/>
              </a:rPr>
              <a:t>на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dirty="0"/>
              <a:t>предельно простые и малые задачи. Начните с</a:t>
            </a:r>
            <a:r>
              <a:rPr spc="-190" dirty="0"/>
              <a:t> </a:t>
            </a:r>
            <a:r>
              <a:rPr spc="-5" dirty="0"/>
              <a:t>малого,  легкого </a:t>
            </a:r>
            <a:r>
              <a:rPr dirty="0"/>
              <a:t>и </a:t>
            </a:r>
            <a:r>
              <a:rPr spc="-5" dirty="0"/>
              <a:t>приятного. Единственный способ справиться  </a:t>
            </a:r>
            <a:r>
              <a:rPr dirty="0"/>
              <a:t>с </a:t>
            </a:r>
            <a:r>
              <a:rPr spc="-5" dirty="0"/>
              <a:t>«делом-слоном» </a:t>
            </a:r>
            <a:r>
              <a:rPr dirty="0"/>
              <a:t>– </a:t>
            </a:r>
            <a:r>
              <a:rPr spc="-5" dirty="0"/>
              <a:t>разрезать </a:t>
            </a:r>
            <a:r>
              <a:rPr dirty="0"/>
              <a:t>его </a:t>
            </a:r>
            <a:r>
              <a:rPr spc="-5" dirty="0"/>
              <a:t>на «бифштексы», то  </a:t>
            </a:r>
            <a:r>
              <a:rPr dirty="0"/>
              <a:t>есть </a:t>
            </a:r>
            <a:r>
              <a:rPr spc="-5" dirty="0"/>
              <a:t>на небольшие </a:t>
            </a:r>
            <a:r>
              <a:rPr dirty="0"/>
              <a:t>задачи и </a:t>
            </a:r>
            <a:r>
              <a:rPr spc="-5" dirty="0"/>
              <a:t>за </a:t>
            </a:r>
            <a:r>
              <a:rPr dirty="0"/>
              <a:t>их</a:t>
            </a:r>
            <a:r>
              <a:rPr spc="-140" dirty="0"/>
              <a:t> </a:t>
            </a:r>
            <a:r>
              <a:rPr spc="-5" dirty="0"/>
              <a:t>выполнение</a:t>
            </a:r>
          </a:p>
          <a:p>
            <a:pPr marL="12700" marR="1790064">
              <a:lnSpc>
                <a:spcPct val="140000"/>
              </a:lnSpc>
            </a:pPr>
            <a:r>
              <a:rPr dirty="0"/>
              <a:t>поощрять </a:t>
            </a:r>
            <a:r>
              <a:rPr spc="-5" dirty="0"/>
              <a:t>себя небольшими, адекватными  вознаграждениями.</a:t>
            </a:r>
          </a:p>
        </p:txBody>
      </p:sp>
      <p:sp>
        <p:nvSpPr>
          <p:cNvPr id="12" name="object 12"/>
          <p:cNvSpPr/>
          <p:nvPr/>
        </p:nvSpPr>
        <p:spPr>
          <a:xfrm>
            <a:off x="6720840" y="0"/>
            <a:ext cx="2423159" cy="1638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76998"/>
            <a:ext cx="751332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931" y="6498335"/>
            <a:ext cx="4454652" cy="359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69664" y="6498335"/>
            <a:ext cx="3732276" cy="359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99019" y="6498335"/>
            <a:ext cx="624840" cy="359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8267" y="0"/>
            <a:ext cx="8609965" cy="671322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393190" marR="702945" indent="-182880">
              <a:lnSpc>
                <a:spcPts val="4320"/>
              </a:lnSpc>
              <a:spcBef>
                <a:spcPts val="480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1526540" algn="l"/>
                <a:tab pos="6515734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Если Вы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не знаете,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2400" spc="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чего</a:t>
            </a:r>
            <a:r>
              <a:rPr sz="24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начать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,	начните</a:t>
            </a:r>
            <a:r>
              <a:rPr sz="2400" spc="-9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с 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диагностики требований 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к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работе,</a:t>
            </a:r>
            <a:r>
              <a:rPr sz="2400" spc="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с</a:t>
            </a:r>
            <a:endParaRPr sz="2400">
              <a:latin typeface="Trebuchet MS"/>
              <a:cs typeface="Trebuchet MS"/>
            </a:endParaRPr>
          </a:p>
          <a:p>
            <a:pPr marL="1393190" marR="577215">
              <a:lnSpc>
                <a:spcPts val="4320"/>
              </a:lnSpc>
              <a:spcBef>
                <a:spcPts val="5"/>
              </a:spcBef>
            </a:pP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исследования формулировки темы 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понятий,  найдите образец </a:t>
            </a:r>
            <a:r>
              <a:rPr sz="2400" spc="-10" dirty="0">
                <a:solidFill>
                  <a:srgbClr val="821A08"/>
                </a:solidFill>
                <a:latin typeface="Trebuchet MS"/>
                <a:cs typeface="Trebuchet MS"/>
              </a:rPr>
              <a:t>оформления,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наметьте</a:t>
            </a:r>
            <a:r>
              <a:rPr sz="2400" spc="3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5" dirty="0">
                <a:solidFill>
                  <a:srgbClr val="821A08"/>
                </a:solidFill>
                <a:latin typeface="Trebuchet MS"/>
                <a:cs typeface="Trebuchet MS"/>
              </a:rPr>
              <a:t>план-</a:t>
            </a:r>
            <a:endParaRPr sz="2400">
              <a:latin typeface="Trebuchet MS"/>
              <a:cs typeface="Trebuchet MS"/>
            </a:endParaRPr>
          </a:p>
          <a:p>
            <a:pPr marL="1393190">
              <a:lnSpc>
                <a:spcPct val="100000"/>
              </a:lnSpc>
              <a:spcBef>
                <a:spcPts val="1055"/>
              </a:spcBef>
            </a:pP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схему работы, основные</a:t>
            </a:r>
            <a:r>
              <a:rPr sz="2400" spc="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задачи.</a:t>
            </a:r>
            <a:endParaRPr sz="2400">
              <a:latin typeface="Trebuchet MS"/>
              <a:cs typeface="Trebuchet MS"/>
            </a:endParaRPr>
          </a:p>
          <a:p>
            <a:pPr marL="1393190" marR="5080" indent="-182880">
              <a:lnSpc>
                <a:spcPct val="135000"/>
              </a:lnSpc>
              <a:spcBef>
                <a:spcPts val="315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1526540" algn="l"/>
                <a:tab pos="6825615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Если Вы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считаете,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что у Вас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нет нужных </a:t>
            </a:r>
            <a:r>
              <a:rPr sz="2400" spc="-10" dirty="0">
                <a:solidFill>
                  <a:srgbClr val="001F5F"/>
                </a:solidFill>
                <a:latin typeface="Trebuchet MS"/>
                <a:cs typeface="Trebuchet MS"/>
              </a:rPr>
              <a:t>ресурсов 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для того, чтобы справиться</a:t>
            </a:r>
            <a:r>
              <a:rPr sz="2400" spc="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с</a:t>
            </a:r>
            <a:r>
              <a:rPr sz="2400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делом</a:t>
            </a:r>
            <a:r>
              <a:rPr sz="2400" spc="-5" dirty="0">
                <a:solidFill>
                  <a:srgbClr val="404040"/>
                </a:solidFill>
                <a:latin typeface="Trebuchet MS"/>
                <a:cs typeface="Trebuchet MS"/>
              </a:rPr>
              <a:t>,	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то</a:t>
            </a:r>
            <a:r>
              <a:rPr sz="2400" spc="-5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821A08"/>
                </a:solidFill>
                <a:latin typeface="Trebuchet MS"/>
                <a:cs typeface="Trebuchet MS"/>
              </a:rPr>
              <a:t>составьте</a:t>
            </a:r>
            <a:endParaRPr sz="2400">
              <a:latin typeface="Trebuchet MS"/>
              <a:cs typeface="Trebuchet MS"/>
            </a:endParaRPr>
          </a:p>
          <a:p>
            <a:pPr marL="1393190" marR="271145">
              <a:lnSpc>
                <a:spcPct val="150000"/>
              </a:lnSpc>
            </a:pPr>
            <a:r>
              <a:rPr sz="2400" u="heavy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rebuchet MS"/>
                <a:cs typeface="Trebuchet MS"/>
              </a:rPr>
              <a:t>2 </a:t>
            </a:r>
            <a:r>
              <a:rPr sz="2400" i="1" u="heavy" spc="-5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rebuchet MS"/>
                <a:cs typeface="Trebuchet MS"/>
              </a:rPr>
              <a:t>списка ресурсов </a:t>
            </a:r>
            <a:r>
              <a:rPr sz="2400" i="1" u="heavy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rebuchet MS"/>
                <a:cs typeface="Trebuchet MS"/>
              </a:rPr>
              <a:t>– имеющихся и необходимых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. 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Разработайте несколько вариантов</a:t>
            </a:r>
            <a:r>
              <a:rPr sz="2400" spc="-3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выполнения</a:t>
            </a:r>
            <a:endParaRPr sz="2400">
              <a:latin typeface="Trebuchet MS"/>
              <a:cs typeface="Trebuchet MS"/>
            </a:endParaRPr>
          </a:p>
          <a:p>
            <a:pPr marL="1393190">
              <a:lnSpc>
                <a:spcPct val="100000"/>
              </a:lnSpc>
              <a:spcBef>
                <a:spcPts val="1445"/>
              </a:spcBef>
            </a:pP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работы 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с </a:t>
            </a:r>
            <a:r>
              <a:rPr sz="2400" spc="-10" dirty="0">
                <a:solidFill>
                  <a:srgbClr val="821A08"/>
                </a:solidFill>
                <a:latin typeface="Trebuchet MS"/>
                <a:cs typeface="Trebuchet MS"/>
              </a:rPr>
              <a:t>опорой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на минимальные, достаточные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 и</a:t>
            </a:r>
            <a:endParaRPr sz="2400">
              <a:latin typeface="Trebuchet MS"/>
              <a:cs typeface="Trebuchet MS"/>
            </a:endParaRPr>
          </a:p>
          <a:p>
            <a:pPr marL="1393190">
              <a:lnSpc>
                <a:spcPts val="2845"/>
              </a:lnSpc>
              <a:spcBef>
                <a:spcPts val="1440"/>
              </a:spcBef>
            </a:pP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максимальные </a:t>
            </a:r>
            <a:r>
              <a:rPr sz="2400" spc="-10" dirty="0">
                <a:solidFill>
                  <a:srgbClr val="821A08"/>
                </a:solidFill>
                <a:latin typeface="Trebuchet MS"/>
                <a:cs typeface="Trebuchet MS"/>
              </a:rPr>
              <a:t>ресурсы.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4285"/>
              </a:lnSpc>
            </a:pPr>
            <a:r>
              <a:rPr sz="3600" b="1" spc="-5" dirty="0">
                <a:solidFill>
                  <a:srgbClr val="F04123"/>
                </a:solidFill>
                <a:latin typeface="Trebuchet MS"/>
                <a:cs typeface="Trebuchet MS"/>
              </a:rPr>
              <a:t>*</a:t>
            </a:r>
            <a:r>
              <a:rPr sz="3200" b="1" spc="-5" dirty="0">
                <a:solidFill>
                  <a:srgbClr val="006FC0"/>
                </a:solidFill>
                <a:latin typeface="Trebuchet MS"/>
                <a:cs typeface="Trebuchet MS"/>
              </a:rPr>
              <a:t>Основные причины</a:t>
            </a:r>
            <a:r>
              <a:rPr sz="3200" b="1" spc="-1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200" b="1" spc="-5" dirty="0">
                <a:solidFill>
                  <a:srgbClr val="006FC0"/>
                </a:solidFill>
                <a:latin typeface="Trebuchet MS"/>
                <a:cs typeface="Trebuchet MS"/>
              </a:rPr>
              <a:t>прокрастинации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85944" y="6077711"/>
            <a:ext cx="955548" cy="78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63896" y="6117334"/>
            <a:ext cx="3880104" cy="70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43500" y="6665975"/>
            <a:ext cx="4000500" cy="1920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0619" y="6665975"/>
            <a:ext cx="373379" cy="192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13350" y="5735523"/>
            <a:ext cx="3853179" cy="1123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4600" spc="6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3600" b="1" spc="65" dirty="0">
                <a:solidFill>
                  <a:srgbClr val="006FC0"/>
                </a:solidFill>
                <a:latin typeface="Trebuchet MS"/>
                <a:cs typeface="Trebuchet MS"/>
              </a:rPr>
              <a:t>Одна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из</a:t>
            </a:r>
            <a:r>
              <a:rPr sz="3600" b="1" spc="-17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причин</a:t>
            </a:r>
            <a:endParaRPr sz="3600">
              <a:latin typeface="Trebuchet MS"/>
              <a:cs typeface="Trebuchet MS"/>
            </a:endParaRPr>
          </a:p>
          <a:p>
            <a:pPr marL="212090">
              <a:lnSpc>
                <a:spcPts val="4220"/>
              </a:lnSpc>
            </a:pP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прокрастинации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5920" y="1249832"/>
            <a:ext cx="3536950" cy="5257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marR="5080" indent="-182880">
              <a:lnSpc>
                <a:spcPct val="130000"/>
              </a:lnSpc>
              <a:spcBef>
                <a:spcPts val="100"/>
              </a:spcBef>
              <a:buClr>
                <a:srgbClr val="C3250C"/>
              </a:buClr>
              <a:buSzPct val="111363"/>
              <a:buFont typeface="Wingdings"/>
              <a:buChar char=""/>
              <a:tabLst>
                <a:tab pos="334645" algn="l"/>
              </a:tabLst>
            </a:pPr>
            <a:r>
              <a:rPr sz="2200" spc="-5" dirty="0">
                <a:solidFill>
                  <a:srgbClr val="001F5F"/>
                </a:solidFill>
                <a:latin typeface="Trebuchet MS"/>
                <a:cs typeface="Trebuchet MS"/>
              </a:rPr>
              <a:t>Если Вы испытываете  </a:t>
            </a:r>
            <a:r>
              <a:rPr sz="2200" b="1" spc="-10" dirty="0">
                <a:solidFill>
                  <a:srgbClr val="001F5F"/>
                </a:solidFill>
                <a:latin typeface="Trebuchet MS"/>
                <a:cs typeface="Trebuchet MS"/>
              </a:rPr>
              <a:t>страх </a:t>
            </a:r>
            <a:r>
              <a:rPr sz="2200" b="1" spc="-5" dirty="0">
                <a:solidFill>
                  <a:srgbClr val="001F5F"/>
                </a:solidFill>
                <a:latin typeface="Trebuchet MS"/>
                <a:cs typeface="Trebuchet MS"/>
              </a:rPr>
              <a:t>перед возможной  неудачей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,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то попробуйте 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снизить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планку</a:t>
            </a:r>
            <a:endParaRPr sz="2200">
              <a:latin typeface="Trebuchet MS"/>
              <a:cs typeface="Trebuchet MS"/>
            </a:endParaRPr>
          </a:p>
          <a:p>
            <a:pPr marL="194945" marR="141605">
              <a:lnSpc>
                <a:spcPct val="130000"/>
              </a:lnSpc>
            </a:pP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притязаний. В ситуации 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экзамена,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постарайтесь 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сместить фокус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с 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ожидания отметки как  таковой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на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мысль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о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том, 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что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«экзамен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-</a:t>
            </a:r>
            <a:r>
              <a:rPr sz="2200" spc="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это</a:t>
            </a:r>
            <a:endParaRPr sz="2200">
              <a:latin typeface="Trebuchet MS"/>
              <a:cs typeface="Trebuchet MS"/>
            </a:endParaRPr>
          </a:p>
          <a:p>
            <a:pPr marL="194945">
              <a:lnSpc>
                <a:spcPct val="100000"/>
              </a:lnSpc>
              <a:spcBef>
                <a:spcPts val="795"/>
              </a:spcBef>
            </a:pP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обычное дело,</a:t>
            </a:r>
            <a:r>
              <a:rPr sz="2200" spc="1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821A08"/>
                </a:solidFill>
                <a:latin typeface="Trebuchet MS"/>
                <a:cs typeface="Trebuchet MS"/>
              </a:rPr>
              <a:t>проверка</a:t>
            </a:r>
            <a:endParaRPr sz="2200">
              <a:latin typeface="Trebuchet MS"/>
              <a:cs typeface="Trebuchet MS"/>
            </a:endParaRPr>
          </a:p>
          <a:p>
            <a:pPr marL="194945">
              <a:lnSpc>
                <a:spcPct val="100000"/>
              </a:lnSpc>
              <a:spcBef>
                <a:spcPts val="790"/>
              </a:spcBef>
            </a:pP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моих</a:t>
            </a:r>
            <a:r>
              <a:rPr sz="220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821A08"/>
                </a:solidFill>
                <a:latin typeface="Trebuchet MS"/>
                <a:cs typeface="Trebuchet MS"/>
              </a:rPr>
              <a:t>знаний».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67936" y="404749"/>
            <a:ext cx="4903851" cy="4824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7368" y="6077711"/>
            <a:ext cx="955547" cy="780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319" y="6117334"/>
            <a:ext cx="4800600" cy="701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2040" y="6117334"/>
            <a:ext cx="4191000" cy="7010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19159" y="6117334"/>
            <a:ext cx="624840" cy="7010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04519" y="5735523"/>
            <a:ext cx="8211184" cy="57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20"/>
              </a:lnSpc>
            </a:pPr>
            <a:r>
              <a:rPr sz="4600" spc="80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3600" b="1" spc="80" dirty="0">
                <a:solidFill>
                  <a:srgbClr val="006FC0"/>
                </a:solidFill>
                <a:latin typeface="Trebuchet MS"/>
                <a:cs typeface="Trebuchet MS"/>
              </a:rPr>
              <a:t>Еще </a:t>
            </a:r>
            <a:r>
              <a:rPr sz="3600" b="1" dirty="0">
                <a:solidFill>
                  <a:srgbClr val="006FC0"/>
                </a:solidFill>
                <a:latin typeface="Trebuchet MS"/>
                <a:cs typeface="Trebuchet MS"/>
              </a:rPr>
              <a:t>одна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причина</a:t>
            </a:r>
            <a:r>
              <a:rPr sz="3600" b="1" spc="-125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rebuchet MS"/>
                <a:cs typeface="Trebuchet MS"/>
              </a:rPr>
              <a:t>прокрастинации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4172" y="877569"/>
            <a:ext cx="7341234" cy="11226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95580" marR="5080" indent="-182880">
              <a:lnSpc>
                <a:spcPts val="4320"/>
              </a:lnSpc>
              <a:spcBef>
                <a:spcPts val="484"/>
              </a:spcBef>
              <a:buClr>
                <a:srgbClr val="C3250C"/>
              </a:buClr>
              <a:buSzPct val="125000"/>
              <a:buFont typeface="Wingdings"/>
              <a:buChar char=""/>
              <a:tabLst>
                <a:tab pos="328295" algn="l"/>
                <a:tab pos="6228080" algn="l"/>
              </a:tabLst>
            </a:pP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Если Вы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опасаетесь,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что</a:t>
            </a:r>
            <a:r>
              <a:rPr sz="2400" spc="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из-за</a:t>
            </a:r>
            <a:r>
              <a:rPr sz="2400" spc="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какого-то	дела</a:t>
            </a:r>
            <a:r>
              <a:rPr sz="2400" spc="-9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rebuchet MS"/>
                <a:cs typeface="Trebuchet MS"/>
              </a:rPr>
              <a:t>не  успеете сделать другие важные</a:t>
            </a:r>
            <a:r>
              <a:rPr sz="2400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1F5F"/>
                </a:solidFill>
                <a:latin typeface="Trebuchet MS"/>
                <a:cs typeface="Trebuchet MS"/>
              </a:rPr>
              <a:t>дела,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74088" y="2086482"/>
            <a:ext cx="712724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5410" marR="5080" indent="-93345">
              <a:lnSpc>
                <a:spcPct val="150000"/>
              </a:lnSpc>
              <a:spcBef>
                <a:spcPts val="100"/>
              </a:spcBef>
            </a:pPr>
            <a:r>
              <a:rPr sz="2400" b="0" spc="-5" dirty="0">
                <a:solidFill>
                  <a:srgbClr val="821A08"/>
                </a:solidFill>
                <a:latin typeface="Trebuchet MS"/>
                <a:cs typeface="Trebuchet MS"/>
              </a:rPr>
              <a:t>то </a:t>
            </a:r>
            <a:r>
              <a:rPr sz="2400" b="0" dirty="0">
                <a:solidFill>
                  <a:srgbClr val="821A08"/>
                </a:solidFill>
                <a:latin typeface="Trebuchet MS"/>
                <a:cs typeface="Trebuchet MS"/>
              </a:rPr>
              <a:t>в </a:t>
            </a:r>
            <a:r>
              <a:rPr sz="2400" b="0" spc="-5" dirty="0">
                <a:solidFill>
                  <a:srgbClr val="821A08"/>
                </a:solidFill>
                <a:latin typeface="Trebuchet MS"/>
                <a:cs typeface="Trebuchet MS"/>
              </a:rPr>
              <a:t>данном случае поможет четкая расстановка  приоритетов </a:t>
            </a:r>
            <a:r>
              <a:rPr sz="2400" b="0" dirty="0">
                <a:solidFill>
                  <a:srgbClr val="821A08"/>
                </a:solidFill>
                <a:latin typeface="Trebuchet MS"/>
                <a:cs typeface="Trebuchet MS"/>
              </a:rPr>
              <a:t>и </a:t>
            </a:r>
            <a:r>
              <a:rPr sz="2400" b="0" spc="-5" dirty="0">
                <a:solidFill>
                  <a:srgbClr val="821A08"/>
                </a:solidFill>
                <a:latin typeface="Trebuchet MS"/>
                <a:cs typeface="Trebuchet MS"/>
              </a:rPr>
              <a:t>грамотное планирование, </a:t>
            </a:r>
            <a:r>
              <a:rPr sz="2400" b="0" dirty="0">
                <a:solidFill>
                  <a:srgbClr val="821A08"/>
                </a:solidFill>
                <a:latin typeface="Trebuchet MS"/>
                <a:cs typeface="Trebuchet MS"/>
              </a:rPr>
              <a:t>а </a:t>
            </a:r>
            <a:r>
              <a:rPr sz="2400" b="0" spc="-5" dirty="0">
                <a:solidFill>
                  <a:srgbClr val="821A08"/>
                </a:solidFill>
                <a:latin typeface="Trebuchet MS"/>
                <a:cs typeface="Trebuchet MS"/>
              </a:rPr>
              <a:t>также  выявление </a:t>
            </a:r>
            <a:r>
              <a:rPr sz="2400" b="0" dirty="0">
                <a:solidFill>
                  <a:srgbClr val="821A08"/>
                </a:solidFill>
                <a:latin typeface="Trebuchet MS"/>
                <a:cs typeface="Trebuchet MS"/>
              </a:rPr>
              <a:t>и </a:t>
            </a:r>
            <a:r>
              <a:rPr sz="2400" b="0" spc="-10" dirty="0">
                <a:solidFill>
                  <a:srgbClr val="821A08"/>
                </a:solidFill>
                <a:latin typeface="Trebuchet MS"/>
                <a:cs typeface="Trebuchet MS"/>
              </a:rPr>
              <a:t>минимизирование </a:t>
            </a:r>
            <a:r>
              <a:rPr sz="2400" b="0" spc="-5" dirty="0">
                <a:solidFill>
                  <a:srgbClr val="821A08"/>
                </a:solidFill>
                <a:latin typeface="Trebuchet MS"/>
                <a:cs typeface="Trebuchet MS"/>
              </a:rPr>
              <a:t>«поглотителей  времени». Используйте</a:t>
            </a:r>
            <a:r>
              <a:rPr sz="2400" b="0" u="heavy" spc="-5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rebuchet MS"/>
                <a:cs typeface="Trebuchet MS"/>
              </a:rPr>
              <a:t> техники</a:t>
            </a:r>
            <a:r>
              <a:rPr sz="2400" b="0" u="heavy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rebuchet MS"/>
                <a:cs typeface="Trebuchet MS"/>
              </a:rPr>
              <a:t> </a:t>
            </a:r>
            <a:r>
              <a:rPr sz="2400" b="0" u="heavy" spc="-5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rebuchet MS"/>
                <a:cs typeface="Trebuchet MS"/>
              </a:rPr>
              <a:t>«Хронометраж»,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66925" y="4464177"/>
            <a:ext cx="47898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spc="-600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821A08"/>
                </a:solidFill>
                <a:uFill>
                  <a:solidFill>
                    <a:srgbClr val="821A08"/>
                  </a:solidFill>
                </a:uFill>
                <a:latin typeface="Trebuchet MS"/>
                <a:cs typeface="Trebuchet MS"/>
              </a:rPr>
              <a:t>«Квадрат Эйзенхауэра» </a:t>
            </a: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и</a:t>
            </a:r>
            <a:r>
              <a:rPr sz="2400" spc="-3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другие.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68794"/>
            <a:ext cx="2714244" cy="4892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72283" y="6368794"/>
            <a:ext cx="573024" cy="48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3348" y="6368794"/>
            <a:ext cx="548639" cy="4892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071412"/>
            <a:ext cx="2558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2800" b="1" spc="-8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rebuchet MS"/>
                <a:cs typeface="Trebuchet MS"/>
              </a:rPr>
              <a:t>завершение: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2915793" cy="29251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43783" y="0"/>
            <a:ext cx="3173984" cy="2897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55615" y="0"/>
            <a:ext cx="3583304" cy="30689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514" y="2780944"/>
            <a:ext cx="3223768" cy="30110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1820" y="2780957"/>
            <a:ext cx="3504946" cy="29226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79009" y="4183633"/>
            <a:ext cx="3864990" cy="26743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8766"/>
            <a:ext cx="3608959" cy="3474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9855" y="0"/>
            <a:ext cx="3767836" cy="3208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27757" y="3356990"/>
            <a:ext cx="3605529" cy="32973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020306" y="1340738"/>
            <a:ext cx="2123693" cy="50852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2079" y="402336"/>
            <a:ext cx="3931920" cy="70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0619" y="402336"/>
            <a:ext cx="373379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81954" y="19303"/>
            <a:ext cx="3583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04123"/>
                </a:solidFill>
              </a:rPr>
              <a:t>«Хронометраж»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456436" y="634365"/>
            <a:ext cx="7214234" cy="578993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95580" marR="83820" indent="-182880">
              <a:lnSpc>
                <a:spcPct val="98400"/>
              </a:lnSpc>
              <a:spcBef>
                <a:spcPts val="160"/>
              </a:spcBef>
            </a:pPr>
            <a:r>
              <a:rPr sz="2850" spc="4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4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течении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3-7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дней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подряд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ведите </a:t>
            </a:r>
            <a:r>
              <a:rPr sz="2200" b="1" spc="-10" dirty="0">
                <a:solidFill>
                  <a:srgbClr val="404040"/>
                </a:solidFill>
                <a:latin typeface="Trebuchet MS"/>
                <a:cs typeface="Trebuchet MS"/>
              </a:rPr>
              <a:t>учет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всего, что  делаете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момента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пробуждения до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отхода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ко сну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(в  т.ч. «зависание»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в соц.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сетях).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Записывайте 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обязательно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по ходу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действия,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а не в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конце</a:t>
            </a:r>
            <a:r>
              <a:rPr sz="2200" spc="9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дня.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3354"/>
              </a:lnSpc>
              <a:spcBef>
                <a:spcPts val="175"/>
              </a:spcBef>
            </a:pPr>
            <a:r>
              <a:rPr sz="2850" spc="4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spc="4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конце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периода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подытожьте время по</a:t>
            </a:r>
            <a:r>
              <a:rPr sz="2200" b="1" spc="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каждому</a:t>
            </a:r>
            <a:endParaRPr sz="2200">
              <a:latin typeface="Trebuchet MS"/>
              <a:cs typeface="Trebuchet MS"/>
            </a:endParaRPr>
          </a:p>
          <a:p>
            <a:pPr marL="195580" marR="5080">
              <a:lnSpc>
                <a:spcPts val="2640"/>
              </a:lnSpc>
              <a:spcBef>
                <a:spcPts val="25"/>
              </a:spcBef>
            </a:pP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пункту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(например,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подготовка по истории – 7 часов, 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сон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40 ч., изучение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английского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5 ч., чистка</a:t>
            </a:r>
            <a:r>
              <a:rPr sz="2200" spc="9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зубов</a:t>
            </a:r>
            <a:endParaRPr sz="2200">
              <a:latin typeface="Trebuchet MS"/>
              <a:cs typeface="Trebuchet MS"/>
            </a:endParaRPr>
          </a:p>
          <a:p>
            <a:pPr marL="195580">
              <a:lnSpc>
                <a:spcPts val="2555"/>
              </a:lnSpc>
            </a:pP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40 мин.,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общение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в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соцсетях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– 10</a:t>
            </a:r>
            <a:r>
              <a:rPr sz="2200" spc="7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ч.)</a:t>
            </a:r>
            <a:endParaRPr sz="22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180"/>
              </a:spcBef>
            </a:pPr>
            <a:r>
              <a:rPr sz="2850" spc="-5" dirty="0">
                <a:solidFill>
                  <a:srgbClr val="C3250C"/>
                </a:solidFill>
                <a:latin typeface="Georgia"/>
                <a:cs typeface="Georgia"/>
              </a:rPr>
              <a:t>*</a:t>
            </a:r>
            <a:r>
              <a:rPr sz="2200" b="1" spc="-5" dirty="0">
                <a:solidFill>
                  <a:srgbClr val="404040"/>
                </a:solidFill>
                <a:latin typeface="Trebuchet MS"/>
                <a:cs typeface="Trebuchet MS"/>
              </a:rPr>
              <a:t>Проанализируйте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свой дневник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с </a:t>
            </a:r>
            <a:r>
              <a:rPr sz="2200" spc="-10" dirty="0">
                <a:solidFill>
                  <a:srgbClr val="404040"/>
                </a:solidFill>
                <a:latin typeface="Trebuchet MS"/>
                <a:cs typeface="Trebuchet MS"/>
              </a:rPr>
              <a:t>учетом</a:t>
            </a:r>
            <a:r>
              <a:rPr sz="2200" spc="10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Trebuchet MS"/>
                <a:cs typeface="Trebuchet MS"/>
              </a:rPr>
              <a:t>вопросов:</a:t>
            </a:r>
            <a:endParaRPr sz="2200">
              <a:latin typeface="Trebuchet MS"/>
              <a:cs typeface="Trebuchet MS"/>
            </a:endParaRPr>
          </a:p>
          <a:p>
            <a:pPr marL="195580" marR="387350">
              <a:lnSpc>
                <a:spcPct val="100000"/>
              </a:lnSpc>
              <a:spcBef>
                <a:spcPts val="700"/>
              </a:spcBef>
            </a:pP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Сколько </a:t>
            </a:r>
            <a:r>
              <a:rPr sz="2200" i="1" spc="-10" dirty="0">
                <a:solidFill>
                  <a:srgbClr val="00AF50"/>
                </a:solidFill>
                <a:latin typeface="Trebuchet MS"/>
                <a:cs typeface="Trebuchet MS"/>
              </a:rPr>
              <a:t>времени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потрачено на важные дела? На  </a:t>
            </a:r>
            <a:r>
              <a:rPr sz="2200" i="1" spc="-10" dirty="0">
                <a:solidFill>
                  <a:srgbClr val="00AF50"/>
                </a:solidFill>
                <a:latin typeface="Trebuchet MS"/>
                <a:cs typeface="Trebuchet MS"/>
              </a:rPr>
              <a:t>повседневные?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Сколько </a:t>
            </a:r>
            <a:r>
              <a:rPr sz="2200" i="1" spc="-10" dirty="0">
                <a:solidFill>
                  <a:srgbClr val="00AF50"/>
                </a:solidFill>
                <a:latin typeface="Trebuchet MS"/>
                <a:cs typeface="Trebuchet MS"/>
              </a:rPr>
              <a:t>времени потрачено  бесцельно? Продуктивно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ли я </a:t>
            </a:r>
            <a:r>
              <a:rPr sz="2200" i="1" spc="-10" dirty="0">
                <a:solidFill>
                  <a:srgbClr val="00AF50"/>
                </a:solidFill>
                <a:latin typeface="Trebuchet MS"/>
                <a:cs typeface="Trebuchet MS"/>
              </a:rPr>
              <a:t>использую время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в  поездках и </a:t>
            </a:r>
            <a:r>
              <a:rPr sz="2200" i="1" spc="-10" dirty="0">
                <a:solidFill>
                  <a:srgbClr val="00AF50"/>
                </a:solidFill>
                <a:latin typeface="Trebuchet MS"/>
                <a:cs typeface="Trebuchet MS"/>
              </a:rPr>
              <a:t>ожидании?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В какой степени удавалось  осуществлять </a:t>
            </a:r>
            <a:r>
              <a:rPr sz="2200" i="1" spc="-10" dirty="0">
                <a:solidFill>
                  <a:srgbClr val="00AF50"/>
                </a:solidFill>
                <a:latin typeface="Trebuchet MS"/>
                <a:cs typeface="Trebuchet MS"/>
              </a:rPr>
              <a:t>планы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изо дня в день? Когда</a:t>
            </a:r>
            <a:r>
              <a:rPr sz="2200" i="1" spc="5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я</a:t>
            </a:r>
            <a:endParaRPr sz="2200">
              <a:latin typeface="Trebuchet MS"/>
              <a:cs typeface="Trebuchet MS"/>
            </a:endParaRPr>
          </a:p>
          <a:p>
            <a:pPr marL="195580" marR="231140">
              <a:lnSpc>
                <a:spcPct val="100000"/>
              </a:lnSpc>
            </a:pP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действовал(а) с наибольшей </a:t>
            </a:r>
            <a:r>
              <a:rPr sz="2200" i="1" spc="-10" dirty="0">
                <a:solidFill>
                  <a:srgbClr val="00AF50"/>
                </a:solidFill>
                <a:latin typeface="Trebuchet MS"/>
                <a:cs typeface="Trebuchet MS"/>
              </a:rPr>
              <a:t>продуктивностью? </a:t>
            </a:r>
            <a:r>
              <a:rPr sz="2200" i="1" spc="-5" dirty="0">
                <a:solidFill>
                  <a:srgbClr val="00AF50"/>
                </a:solidFill>
                <a:latin typeface="Trebuchet MS"/>
                <a:cs typeface="Trebuchet MS"/>
              </a:rPr>
              <a:t>и  т.д.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49367" y="402336"/>
            <a:ext cx="4294632" cy="70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0619" y="402336"/>
            <a:ext cx="373379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19242" y="19303"/>
            <a:ext cx="3947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04123"/>
                </a:solidFill>
              </a:rPr>
              <a:t>«Скрытое</a:t>
            </a:r>
            <a:r>
              <a:rPr sz="3600" spc="-85" dirty="0">
                <a:solidFill>
                  <a:srgbClr val="F04123"/>
                </a:solidFill>
              </a:rPr>
              <a:t> </a:t>
            </a:r>
            <a:r>
              <a:rPr sz="3600" spc="-10" dirty="0">
                <a:solidFill>
                  <a:srgbClr val="F04123"/>
                </a:solidFill>
              </a:rPr>
              <a:t>время»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1456436" y="649223"/>
            <a:ext cx="7343775" cy="5624830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40"/>
              </a:spcBef>
              <a:tabLst>
                <a:tab pos="419100" algn="l"/>
              </a:tabLst>
            </a:pP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—	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это те минуты, которые вы превращаете</a:t>
            </a:r>
            <a:r>
              <a:rPr sz="2400" spc="3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в</a:t>
            </a:r>
            <a:endParaRPr sz="2400">
              <a:latin typeface="Trebuchet MS"/>
              <a:cs typeface="Trebuchet MS"/>
            </a:endParaRPr>
          </a:p>
          <a:p>
            <a:pPr marL="195580" marR="248920">
              <a:lnSpc>
                <a:spcPct val="150000"/>
              </a:lnSpc>
              <a:spcBef>
                <a:spcPts val="5"/>
              </a:spcBef>
            </a:pP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полезные,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включая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их в </a:t>
            </a:r>
            <a:r>
              <a:rPr sz="2400" spc="-10" dirty="0">
                <a:solidFill>
                  <a:srgbClr val="00AF50"/>
                </a:solidFill>
                <a:latin typeface="Trebuchet MS"/>
                <a:cs typeface="Trebuchet MS"/>
              </a:rPr>
              <a:t>свой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день.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Например,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в 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те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5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минут, когда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ждете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автобус,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или 30 </a:t>
            </a:r>
            <a:r>
              <a:rPr sz="2400" spc="-10" dirty="0">
                <a:solidFill>
                  <a:srgbClr val="00AF50"/>
                </a:solidFill>
                <a:latin typeface="Trebuchet MS"/>
                <a:cs typeface="Trebuchet MS"/>
              </a:rPr>
              <a:t>минут 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пути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в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метро, на то,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чтобы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составить</a:t>
            </a:r>
            <a:r>
              <a:rPr sz="2400" spc="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план,</a:t>
            </a:r>
            <a:endParaRPr sz="2400">
              <a:latin typeface="Trebuchet MS"/>
              <a:cs typeface="Trebuchet MS"/>
            </a:endParaRPr>
          </a:p>
          <a:p>
            <a:pPr marL="195580" marR="120014">
              <a:lnSpc>
                <a:spcPct val="150000"/>
              </a:lnSpc>
            </a:pP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прослушать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подкаст по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иностранному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языку или  по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учебной дисциплине, почитать, поработать</a:t>
            </a:r>
            <a:r>
              <a:rPr sz="2400" spc="35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на</a:t>
            </a:r>
            <a:endParaRPr sz="2400">
              <a:latin typeface="Trebuchet MS"/>
              <a:cs typeface="Trebuchet MS"/>
            </a:endParaRPr>
          </a:p>
          <a:p>
            <a:pPr marL="195580" marR="5080">
              <a:lnSpc>
                <a:spcPct val="150000"/>
              </a:lnSpc>
            </a:pP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ноутбуке, </a:t>
            </a:r>
            <a:r>
              <a:rPr sz="2400" spc="-10" dirty="0">
                <a:solidFill>
                  <a:srgbClr val="00AF50"/>
                </a:solidFill>
                <a:latin typeface="Trebuchet MS"/>
                <a:cs typeface="Trebuchet MS"/>
              </a:rPr>
              <a:t>совершить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важный звонок, связанный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с 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выполнением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пункта Вашего плана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или просто  расслабиться </a:t>
            </a:r>
            <a:r>
              <a:rPr sz="2400" dirty="0">
                <a:solidFill>
                  <a:srgbClr val="00AF50"/>
                </a:solidFill>
                <a:latin typeface="Trebuchet MS"/>
                <a:cs typeface="Trebuchet MS"/>
              </a:rPr>
              <a:t>и </a:t>
            </a:r>
            <a:r>
              <a:rPr sz="2400" spc="-5" dirty="0">
                <a:solidFill>
                  <a:srgbClr val="00AF50"/>
                </a:solidFill>
                <a:latin typeface="Trebuchet MS"/>
                <a:cs typeface="Trebuchet MS"/>
              </a:rPr>
              <a:t>послушать приятную</a:t>
            </a:r>
            <a:r>
              <a:rPr sz="2400" spc="10" dirty="0">
                <a:solidFill>
                  <a:srgbClr val="00AF5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AF50"/>
                </a:solidFill>
                <a:latin typeface="Trebuchet MS"/>
                <a:cs typeface="Trebuchet MS"/>
              </a:rPr>
              <a:t>музыку.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320"/>
              </a:spcBef>
            </a:pPr>
            <a:r>
              <a:rPr sz="2400" spc="-5" dirty="0">
                <a:solidFill>
                  <a:srgbClr val="F04123"/>
                </a:solidFill>
                <a:latin typeface="Trebuchet MS"/>
                <a:cs typeface="Trebuchet MS"/>
              </a:rPr>
              <a:t>Подумайте, </a:t>
            </a:r>
            <a:r>
              <a:rPr sz="2400" dirty="0">
                <a:solidFill>
                  <a:srgbClr val="F04123"/>
                </a:solidFill>
                <a:latin typeface="Trebuchet MS"/>
                <a:cs typeface="Trebuchet MS"/>
              </a:rPr>
              <a:t>в </a:t>
            </a:r>
            <a:r>
              <a:rPr sz="2400" spc="-5" dirty="0">
                <a:solidFill>
                  <a:srgbClr val="F04123"/>
                </a:solidFill>
                <a:latin typeface="Trebuchet MS"/>
                <a:cs typeface="Trebuchet MS"/>
              </a:rPr>
              <a:t>чем ваше «скрытое»</a:t>
            </a:r>
            <a:r>
              <a:rPr sz="2400" spc="20" dirty="0">
                <a:solidFill>
                  <a:srgbClr val="F04123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04123"/>
                </a:solidFill>
                <a:latin typeface="Trebuchet MS"/>
                <a:cs typeface="Trebuchet MS"/>
              </a:rPr>
              <a:t>время?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99538" y="559287"/>
            <a:ext cx="6142355" cy="247112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2169" marR="5080" indent="-840105">
              <a:lnSpc>
                <a:spcPct val="150000"/>
              </a:lnSpc>
              <a:spcBef>
                <a:spcPts val="105"/>
              </a:spcBef>
            </a:pPr>
            <a:r>
              <a:rPr sz="3700" i="1" spc="-5" dirty="0">
                <a:solidFill>
                  <a:srgbClr val="FF0000"/>
                </a:solidFill>
                <a:latin typeface="Trebuchet MS"/>
                <a:cs typeface="Trebuchet MS"/>
              </a:rPr>
              <a:t>Желаем Вам всё</a:t>
            </a:r>
            <a:r>
              <a:rPr sz="3700" i="1" spc="-8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700" i="1" spc="-5" dirty="0">
                <a:solidFill>
                  <a:srgbClr val="FF0000"/>
                </a:solidFill>
                <a:latin typeface="Trebuchet MS"/>
                <a:cs typeface="Trebuchet MS"/>
              </a:rPr>
              <a:t>успевать  и </a:t>
            </a:r>
            <a:r>
              <a:rPr sz="3700" i="1" spc="-10" dirty="0" err="1">
                <a:solidFill>
                  <a:srgbClr val="FF0000"/>
                </a:solidFill>
                <a:latin typeface="Trebuchet MS"/>
                <a:cs typeface="Trebuchet MS"/>
              </a:rPr>
              <a:t>успешной</a:t>
            </a:r>
            <a:r>
              <a:rPr sz="3700" i="1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3700" i="1" spc="-10" dirty="0">
                <a:solidFill>
                  <a:srgbClr val="FF0000"/>
                </a:solidFill>
                <a:latin typeface="Trebuchet MS"/>
                <a:cs typeface="Trebuchet MS"/>
              </a:rPr>
              <a:t>с</a:t>
            </a:r>
            <a:r>
              <a:rPr lang="ru-RU" sz="3700" i="1" spc="-10" dirty="0">
                <a:solidFill>
                  <a:srgbClr val="FF0000"/>
                </a:solidFill>
                <a:latin typeface="Trebuchet MS"/>
                <a:cs typeface="Trebuchet MS"/>
              </a:rPr>
              <a:t>дачи экзаменов</a:t>
            </a:r>
            <a:r>
              <a:rPr sz="3700" i="1" spc="-10" dirty="0">
                <a:solidFill>
                  <a:srgbClr val="FF0000"/>
                </a:solidFill>
                <a:latin typeface="Trebuchet MS"/>
                <a:cs typeface="Trebuchet MS"/>
              </a:rPr>
              <a:t>!</a:t>
            </a:r>
            <a:endParaRPr sz="37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63648" y="4176014"/>
            <a:ext cx="5364099" cy="2681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1616" y="662940"/>
            <a:ext cx="3889248" cy="701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86984" y="662940"/>
            <a:ext cx="704088" cy="7010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7191" y="662940"/>
            <a:ext cx="3355848" cy="7010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19159" y="662940"/>
            <a:ext cx="624840" cy="701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6520" y="1211580"/>
            <a:ext cx="2636520" cy="701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19159" y="1211580"/>
            <a:ext cx="624840" cy="701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531745" y="279857"/>
            <a:ext cx="62858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AF50"/>
                </a:solidFill>
              </a:rPr>
              <a:t>Темпоральные</a:t>
            </a:r>
            <a:r>
              <a:rPr sz="3600" spc="-55" dirty="0">
                <a:solidFill>
                  <a:srgbClr val="00AF50"/>
                </a:solidFill>
              </a:rPr>
              <a:t> </a:t>
            </a:r>
            <a:r>
              <a:rPr sz="3600" spc="-5" dirty="0">
                <a:solidFill>
                  <a:srgbClr val="00AF50"/>
                </a:solidFill>
              </a:rPr>
              <a:t>способности</a:t>
            </a:r>
            <a:endParaRPr sz="3600"/>
          </a:p>
          <a:p>
            <a:pPr marR="6350" algn="r">
              <a:lnSpc>
                <a:spcPct val="100000"/>
              </a:lnSpc>
            </a:pPr>
            <a:r>
              <a:rPr sz="3600" spc="-5" dirty="0">
                <a:solidFill>
                  <a:srgbClr val="00AF50"/>
                </a:solidFill>
              </a:rPr>
              <a:t>личн</a:t>
            </a:r>
            <a:r>
              <a:rPr sz="3600" spc="5" dirty="0">
                <a:solidFill>
                  <a:srgbClr val="00AF50"/>
                </a:solidFill>
              </a:rPr>
              <a:t>о</a:t>
            </a:r>
            <a:r>
              <a:rPr sz="3600" spc="-5" dirty="0">
                <a:solidFill>
                  <a:srgbClr val="00AF50"/>
                </a:solidFill>
              </a:rPr>
              <a:t>сти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307340" y="1941067"/>
            <a:ext cx="3856354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0894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Восприятие 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промежутка 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времени во 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многом 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зависит от 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внутренних 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ритмов </a:t>
            </a: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и 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особенностей 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нервной 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системы </a:t>
            </a: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и 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темперамента,</a:t>
            </a:r>
            <a:endParaRPr sz="2400">
              <a:latin typeface="Trebuchet MS"/>
              <a:cs typeface="Trebuchet MS"/>
            </a:endParaRPr>
          </a:p>
          <a:p>
            <a:pPr marL="12700" marR="5340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п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с</a:t>
            </a: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их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о</a:t>
            </a: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ф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и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зи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о</a:t>
            </a: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логич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е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с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к</a:t>
            </a: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их  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скоростей,</a:t>
            </a:r>
            <a:r>
              <a:rPr sz="2400" dirty="0">
                <a:solidFill>
                  <a:srgbClr val="D75C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от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эмоционального </a:t>
            </a:r>
            <a:r>
              <a:rPr sz="2400" spc="-10" dirty="0">
                <a:solidFill>
                  <a:srgbClr val="D75C00"/>
                </a:solidFill>
                <a:latin typeface="Trebuchet MS"/>
                <a:cs typeface="Trebuchet MS"/>
              </a:rPr>
              <a:t>состояния 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самого</a:t>
            </a:r>
            <a:r>
              <a:rPr sz="2400" spc="-20" dirty="0">
                <a:solidFill>
                  <a:srgbClr val="D75C00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D75C00"/>
                </a:solidFill>
                <a:latin typeface="Trebuchet MS"/>
                <a:cs typeface="Trebuchet MS"/>
              </a:rPr>
              <a:t>человека.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9929" y="4461713"/>
            <a:ext cx="429006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Trebuchet MS"/>
                <a:cs typeface="Trebuchet MS"/>
              </a:rPr>
              <a:t>«Чувство времени»  </a:t>
            </a:r>
            <a:r>
              <a:rPr sz="2400" spc="-5" dirty="0">
                <a:solidFill>
                  <a:srgbClr val="006FC0"/>
                </a:solidFill>
                <a:latin typeface="Trebuchet MS"/>
                <a:cs typeface="Trebuchet MS"/>
              </a:rPr>
              <a:t>включает не только  </a:t>
            </a:r>
            <a:r>
              <a:rPr sz="2400" spc="-10" dirty="0">
                <a:solidFill>
                  <a:srgbClr val="006FC0"/>
                </a:solidFill>
                <a:latin typeface="Trebuchet MS"/>
                <a:cs typeface="Trebuchet MS"/>
              </a:rPr>
              <a:t>ответственность, способность  </a:t>
            </a:r>
            <a:r>
              <a:rPr sz="2400" dirty="0">
                <a:solidFill>
                  <a:srgbClr val="006FC0"/>
                </a:solidFill>
                <a:latin typeface="Trebuchet MS"/>
                <a:cs typeface="Trebuchet MS"/>
              </a:rPr>
              <a:t>к </a:t>
            </a:r>
            <a:r>
              <a:rPr sz="2400" spc="-5" dirty="0">
                <a:solidFill>
                  <a:srgbClr val="006FC0"/>
                </a:solidFill>
                <a:latin typeface="Trebuchet MS"/>
                <a:cs typeface="Trebuchet MS"/>
              </a:rPr>
              <a:t>самоорганизации, но еще </a:t>
            </a:r>
            <a:r>
              <a:rPr sz="2400" dirty="0">
                <a:solidFill>
                  <a:srgbClr val="006FC0"/>
                </a:solidFill>
                <a:latin typeface="Trebuchet MS"/>
                <a:cs typeface="Trebuchet MS"/>
              </a:rPr>
              <a:t>и  </a:t>
            </a:r>
            <a:r>
              <a:rPr sz="2400" spc="-5" dirty="0">
                <a:solidFill>
                  <a:srgbClr val="006FC0"/>
                </a:solidFill>
                <a:latin typeface="Trebuchet MS"/>
                <a:cs typeface="Trebuchet MS"/>
              </a:rPr>
              <a:t>природные особенности  нервной</a:t>
            </a:r>
            <a:r>
              <a:rPr sz="2400" spc="-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Trebuchet MS"/>
                <a:cs typeface="Trebuchet MS"/>
              </a:rPr>
              <a:t>системы.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84189" y="1700783"/>
            <a:ext cx="2194560" cy="27584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0476" y="281940"/>
            <a:ext cx="8299704" cy="470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79180" y="281940"/>
            <a:ext cx="464820" cy="470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9815" y="113664"/>
            <a:ext cx="7800263" cy="2901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92645"/>
            <a:ext cx="2971800" cy="637540"/>
          </a:xfrm>
          <a:custGeom>
            <a:avLst/>
            <a:gdLst/>
            <a:ahLst/>
            <a:cxnLst/>
            <a:rect l="l" t="t" r="r" b="b"/>
            <a:pathLst>
              <a:path w="2971800" h="637540">
                <a:moveTo>
                  <a:pt x="0" y="636917"/>
                </a:moveTo>
                <a:lnTo>
                  <a:pt x="2971800" y="636917"/>
                </a:lnTo>
                <a:lnTo>
                  <a:pt x="2971800" y="0"/>
                </a:lnTo>
                <a:lnTo>
                  <a:pt x="0" y="0"/>
                </a:lnTo>
                <a:lnTo>
                  <a:pt x="0" y="636917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71800" y="692645"/>
            <a:ext cx="6172200" cy="637540"/>
          </a:xfrm>
          <a:custGeom>
            <a:avLst/>
            <a:gdLst/>
            <a:ahLst/>
            <a:cxnLst/>
            <a:rect l="l" t="t" r="r" b="b"/>
            <a:pathLst>
              <a:path w="6172200" h="637540">
                <a:moveTo>
                  <a:pt x="0" y="636917"/>
                </a:moveTo>
                <a:lnTo>
                  <a:pt x="6172200" y="636917"/>
                </a:lnTo>
                <a:lnTo>
                  <a:pt x="6172200" y="0"/>
                </a:lnTo>
                <a:lnTo>
                  <a:pt x="0" y="0"/>
                </a:lnTo>
                <a:lnTo>
                  <a:pt x="0" y="636917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367663"/>
            <a:ext cx="2971800" cy="807085"/>
          </a:xfrm>
          <a:custGeom>
            <a:avLst/>
            <a:gdLst/>
            <a:ahLst/>
            <a:cxnLst/>
            <a:rect l="l" t="t" r="r" b="b"/>
            <a:pathLst>
              <a:path w="2971800" h="807085">
                <a:moveTo>
                  <a:pt x="0" y="806576"/>
                </a:moveTo>
                <a:lnTo>
                  <a:pt x="2971800" y="806576"/>
                </a:lnTo>
                <a:lnTo>
                  <a:pt x="2971800" y="0"/>
                </a:lnTo>
                <a:lnTo>
                  <a:pt x="0" y="0"/>
                </a:lnTo>
                <a:lnTo>
                  <a:pt x="0" y="806576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71800" y="1367663"/>
            <a:ext cx="6172200" cy="807085"/>
          </a:xfrm>
          <a:custGeom>
            <a:avLst/>
            <a:gdLst/>
            <a:ahLst/>
            <a:cxnLst/>
            <a:rect l="l" t="t" r="r" b="b"/>
            <a:pathLst>
              <a:path w="6172200" h="807085">
                <a:moveTo>
                  <a:pt x="0" y="806576"/>
                </a:moveTo>
                <a:lnTo>
                  <a:pt x="6172200" y="806576"/>
                </a:lnTo>
                <a:lnTo>
                  <a:pt x="6172200" y="0"/>
                </a:lnTo>
                <a:lnTo>
                  <a:pt x="0" y="0"/>
                </a:lnTo>
                <a:lnTo>
                  <a:pt x="0" y="806576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2174239"/>
            <a:ext cx="2971800" cy="1066800"/>
          </a:xfrm>
          <a:custGeom>
            <a:avLst/>
            <a:gdLst/>
            <a:ahLst/>
            <a:cxnLst/>
            <a:rect l="l" t="t" r="r" b="b"/>
            <a:pathLst>
              <a:path w="2971800" h="1066800">
                <a:moveTo>
                  <a:pt x="0" y="1066800"/>
                </a:moveTo>
                <a:lnTo>
                  <a:pt x="2971800" y="1066800"/>
                </a:lnTo>
                <a:lnTo>
                  <a:pt x="29718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1800" y="2174239"/>
            <a:ext cx="6172200" cy="1066800"/>
          </a:xfrm>
          <a:custGeom>
            <a:avLst/>
            <a:gdLst/>
            <a:ahLst/>
            <a:cxnLst/>
            <a:rect l="l" t="t" r="r" b="b"/>
            <a:pathLst>
              <a:path w="6172200" h="1066800">
                <a:moveTo>
                  <a:pt x="0" y="1066800"/>
                </a:moveTo>
                <a:lnTo>
                  <a:pt x="6172200" y="1066800"/>
                </a:lnTo>
                <a:lnTo>
                  <a:pt x="6172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3241039"/>
            <a:ext cx="2971800" cy="1066800"/>
          </a:xfrm>
          <a:custGeom>
            <a:avLst/>
            <a:gdLst/>
            <a:ahLst/>
            <a:cxnLst/>
            <a:rect l="l" t="t" r="r" b="b"/>
            <a:pathLst>
              <a:path w="2971800" h="1066800">
                <a:moveTo>
                  <a:pt x="0" y="1066800"/>
                </a:moveTo>
                <a:lnTo>
                  <a:pt x="2971800" y="1066800"/>
                </a:lnTo>
                <a:lnTo>
                  <a:pt x="29718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71800" y="3241039"/>
            <a:ext cx="6172200" cy="1066800"/>
          </a:xfrm>
          <a:custGeom>
            <a:avLst/>
            <a:gdLst/>
            <a:ahLst/>
            <a:cxnLst/>
            <a:rect l="l" t="t" r="r" b="b"/>
            <a:pathLst>
              <a:path w="6172200" h="1066800">
                <a:moveTo>
                  <a:pt x="0" y="1066800"/>
                </a:moveTo>
                <a:lnTo>
                  <a:pt x="6172200" y="1066800"/>
                </a:lnTo>
                <a:lnTo>
                  <a:pt x="6172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4307840"/>
            <a:ext cx="2971800" cy="1066800"/>
          </a:xfrm>
          <a:custGeom>
            <a:avLst/>
            <a:gdLst/>
            <a:ahLst/>
            <a:cxnLst/>
            <a:rect l="l" t="t" r="r" b="b"/>
            <a:pathLst>
              <a:path w="2971800" h="1066800">
                <a:moveTo>
                  <a:pt x="0" y="1066800"/>
                </a:moveTo>
                <a:lnTo>
                  <a:pt x="2971800" y="1066800"/>
                </a:lnTo>
                <a:lnTo>
                  <a:pt x="29718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1800" y="4307840"/>
            <a:ext cx="6172200" cy="1066800"/>
          </a:xfrm>
          <a:custGeom>
            <a:avLst/>
            <a:gdLst/>
            <a:ahLst/>
            <a:cxnLst/>
            <a:rect l="l" t="t" r="r" b="b"/>
            <a:pathLst>
              <a:path w="6172200" h="1066800">
                <a:moveTo>
                  <a:pt x="0" y="1066800"/>
                </a:moveTo>
                <a:lnTo>
                  <a:pt x="6172200" y="1066800"/>
                </a:lnTo>
                <a:lnTo>
                  <a:pt x="61722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374614"/>
            <a:ext cx="2971800" cy="1310640"/>
          </a:xfrm>
          <a:custGeom>
            <a:avLst/>
            <a:gdLst/>
            <a:ahLst/>
            <a:cxnLst/>
            <a:rect l="l" t="t" r="r" b="b"/>
            <a:pathLst>
              <a:path w="2971800" h="1310640">
                <a:moveTo>
                  <a:pt x="0" y="1310640"/>
                </a:moveTo>
                <a:lnTo>
                  <a:pt x="2971800" y="1310640"/>
                </a:lnTo>
                <a:lnTo>
                  <a:pt x="2971800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1800" y="5374614"/>
            <a:ext cx="6172200" cy="1310640"/>
          </a:xfrm>
          <a:custGeom>
            <a:avLst/>
            <a:gdLst/>
            <a:ahLst/>
            <a:cxnLst/>
            <a:rect l="l" t="t" r="r" b="b"/>
            <a:pathLst>
              <a:path w="6172200" h="1310640">
                <a:moveTo>
                  <a:pt x="0" y="1310640"/>
                </a:moveTo>
                <a:lnTo>
                  <a:pt x="6172200" y="1310640"/>
                </a:lnTo>
                <a:lnTo>
                  <a:pt x="6172200" y="0"/>
                </a:lnTo>
                <a:lnTo>
                  <a:pt x="0" y="0"/>
                </a:lnTo>
                <a:lnTo>
                  <a:pt x="0" y="1310640"/>
                </a:lnTo>
                <a:close/>
              </a:path>
            </a:pathLst>
          </a:custGeom>
          <a:solidFill>
            <a:srgbClr val="D0D2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800" y="686308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5">
                <a:moveTo>
                  <a:pt x="0" y="0"/>
                </a:moveTo>
                <a:lnTo>
                  <a:pt x="0" y="64325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1800" y="1367663"/>
            <a:ext cx="0" cy="5324475"/>
          </a:xfrm>
          <a:custGeom>
            <a:avLst/>
            <a:gdLst/>
            <a:ahLst/>
            <a:cxnLst/>
            <a:rect l="l" t="t" r="r" b="b"/>
            <a:pathLst>
              <a:path h="5324475">
                <a:moveTo>
                  <a:pt x="0" y="0"/>
                </a:moveTo>
                <a:lnTo>
                  <a:pt x="0" y="532394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1329563"/>
            <a:ext cx="9144000" cy="38100"/>
          </a:xfrm>
          <a:custGeom>
            <a:avLst/>
            <a:gdLst/>
            <a:ahLst/>
            <a:cxnLst/>
            <a:rect l="l" t="t" r="r" b="b"/>
            <a:pathLst>
              <a:path w="9144000" h="38100">
                <a:moveTo>
                  <a:pt x="0" y="38100"/>
                </a:moveTo>
                <a:lnTo>
                  <a:pt x="9144000" y="38100"/>
                </a:lnTo>
                <a:lnTo>
                  <a:pt x="9144000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21742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3241039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430784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537464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686308"/>
            <a:ext cx="0" cy="6005830"/>
          </a:xfrm>
          <a:custGeom>
            <a:avLst/>
            <a:gdLst/>
            <a:ahLst/>
            <a:cxnLst/>
            <a:rect l="l" t="t" r="r" b="b"/>
            <a:pathLst>
              <a:path h="6005830">
                <a:moveTo>
                  <a:pt x="0" y="0"/>
                </a:moveTo>
                <a:lnTo>
                  <a:pt x="0" y="60052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44000" y="686308"/>
            <a:ext cx="0" cy="6005830"/>
          </a:xfrm>
          <a:custGeom>
            <a:avLst/>
            <a:gdLst/>
            <a:ahLst/>
            <a:cxnLst/>
            <a:rect l="l" t="t" r="r" b="b"/>
            <a:pathLst>
              <a:path h="6005830">
                <a:moveTo>
                  <a:pt x="0" y="0"/>
                </a:moveTo>
                <a:lnTo>
                  <a:pt x="0" y="600529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692658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6685254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78739" y="719709"/>
            <a:ext cx="2421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Типы </a:t>
            </a:r>
            <a:r>
              <a:rPr sz="1800" dirty="0">
                <a:solidFill>
                  <a:srgbClr val="FFFFFF"/>
                </a:solidFill>
              </a:rPr>
              <a:t>по</a:t>
            </a:r>
            <a:r>
              <a:rPr sz="1800" spc="-9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организации  времени</a:t>
            </a:r>
            <a:endParaRPr sz="1800"/>
          </a:p>
        </p:txBody>
      </p:sp>
      <p:sp>
        <p:nvSpPr>
          <p:cNvPr id="31" name="object 31"/>
          <p:cNvSpPr txBox="1"/>
          <p:nvPr/>
        </p:nvSpPr>
        <p:spPr>
          <a:xfrm>
            <a:off x="3051175" y="719709"/>
            <a:ext cx="23685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rebuchet MS"/>
                <a:cs typeface="Trebuchet MS"/>
              </a:rPr>
              <a:t>Характеристика</a:t>
            </a:r>
            <a:r>
              <a:rPr sz="1800" b="1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rebuchet MS"/>
                <a:cs typeface="Trebuchet MS"/>
              </a:rPr>
              <a:t>типа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8739" y="1375917"/>
            <a:ext cx="1827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«Оптимальный»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051175" y="1375917"/>
            <a:ext cx="558990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Успешны во всех </a:t>
            </a:r>
            <a:r>
              <a:rPr sz="1600" spc="-10" dirty="0">
                <a:latin typeface="Trebuchet MS"/>
                <a:cs typeface="Trebuchet MS"/>
              </a:rPr>
              <a:t>временных режимах. </a:t>
            </a:r>
            <a:r>
              <a:rPr sz="1600" spc="-5" dirty="0">
                <a:latin typeface="Trebuchet MS"/>
                <a:cs typeface="Trebuchet MS"/>
              </a:rPr>
              <a:t>Они представляют  наивысший </a:t>
            </a:r>
            <a:r>
              <a:rPr sz="1600" spc="-10" dirty="0">
                <a:latin typeface="Trebuchet MS"/>
                <a:cs typeface="Trebuchet MS"/>
              </a:rPr>
              <a:t>уровень </a:t>
            </a:r>
            <a:r>
              <a:rPr sz="1600" spc="-5" dirty="0">
                <a:latin typeface="Trebuchet MS"/>
                <a:cs typeface="Trebuchet MS"/>
              </a:rPr>
              <a:t>практического </a:t>
            </a:r>
            <a:r>
              <a:rPr sz="1600" spc="-10" dirty="0">
                <a:latin typeface="Trebuchet MS"/>
                <a:cs typeface="Trebuchet MS"/>
              </a:rPr>
              <a:t>владения </a:t>
            </a:r>
            <a:r>
              <a:rPr sz="1600" spc="-5" dirty="0">
                <a:latin typeface="Trebuchet MS"/>
                <a:cs typeface="Trebuchet MS"/>
              </a:rPr>
              <a:t>собственным  </a:t>
            </a:r>
            <a:r>
              <a:rPr sz="1600" spc="-10" dirty="0">
                <a:latin typeface="Trebuchet MS"/>
                <a:cs typeface="Trebuchet MS"/>
              </a:rPr>
              <a:t>временем </a:t>
            </a:r>
            <a:r>
              <a:rPr sz="1600" spc="-5" dirty="0">
                <a:latin typeface="Trebuchet MS"/>
                <a:cs typeface="Trebuchet MS"/>
              </a:rPr>
              <a:t>и </a:t>
            </a:r>
            <a:r>
              <a:rPr sz="1600" spc="-10" dirty="0">
                <a:latin typeface="Trebuchet MS"/>
                <a:cs typeface="Trebuchet MS"/>
              </a:rPr>
              <a:t>ресурсами. Самый </a:t>
            </a:r>
            <a:r>
              <a:rPr sz="1600" spc="-5" dirty="0">
                <a:latin typeface="Trebuchet MS"/>
                <a:cs typeface="Trebuchet MS"/>
              </a:rPr>
              <a:t>редкий</a:t>
            </a:r>
            <a:r>
              <a:rPr sz="1600" spc="8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тип.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8739" y="2201671"/>
            <a:ext cx="1741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«Дефицитный»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51175" y="2201672"/>
            <a:ext cx="553402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Успешны в дефиците </a:t>
            </a:r>
            <a:r>
              <a:rPr sz="1600" spc="-10" dirty="0">
                <a:latin typeface="Trebuchet MS"/>
                <a:cs typeface="Trebuchet MS"/>
              </a:rPr>
              <a:t>времени </a:t>
            </a:r>
            <a:r>
              <a:rPr sz="1600" spc="-5" dirty="0">
                <a:latin typeface="Trebuchet MS"/>
                <a:cs typeface="Trebuchet MS"/>
              </a:rPr>
              <a:t>и </a:t>
            </a:r>
            <a:r>
              <a:rPr sz="1600" spc="-10" dirty="0">
                <a:latin typeface="Trebuchet MS"/>
                <a:cs typeface="Trebuchet MS"/>
              </a:rPr>
              <a:t>все остальные режимы  сводит </a:t>
            </a:r>
            <a:r>
              <a:rPr sz="1600" spc="-5" dirty="0">
                <a:latin typeface="Trebuchet MS"/>
                <a:cs typeface="Trebuchet MS"/>
              </a:rPr>
              <a:t>к </a:t>
            </a:r>
            <a:r>
              <a:rPr sz="1600" spc="-10" dirty="0">
                <a:latin typeface="Trebuchet MS"/>
                <a:cs typeface="Trebuchet MS"/>
              </a:rPr>
              <a:t>дефициту </a:t>
            </a:r>
            <a:r>
              <a:rPr sz="1600" spc="-5" dirty="0">
                <a:latin typeface="Trebuchet MS"/>
                <a:cs typeface="Trebuchet MS"/>
              </a:rPr>
              <a:t>(все </a:t>
            </a:r>
            <a:r>
              <a:rPr sz="1600" spc="-10" dirty="0">
                <a:latin typeface="Trebuchet MS"/>
                <a:cs typeface="Trebuchet MS"/>
              </a:rPr>
              <a:t>делают </a:t>
            </a:r>
            <a:r>
              <a:rPr sz="1600" spc="-5" dirty="0">
                <a:latin typeface="Trebuchet MS"/>
                <a:cs typeface="Trebuchet MS"/>
              </a:rPr>
              <a:t>«в последнюю </a:t>
            </a:r>
            <a:r>
              <a:rPr sz="1600" spc="-10" dirty="0">
                <a:latin typeface="Trebuchet MS"/>
                <a:cs typeface="Trebuchet MS"/>
              </a:rPr>
              <a:t>минуту»).  Студенты этого типа </a:t>
            </a:r>
            <a:r>
              <a:rPr sz="1600" spc="-5" dirty="0">
                <a:latin typeface="Trebuchet MS"/>
                <a:cs typeface="Trebuchet MS"/>
              </a:rPr>
              <a:t>способны </a:t>
            </a:r>
            <a:r>
              <a:rPr sz="1600" spc="-10" dirty="0">
                <a:latin typeface="Trebuchet MS"/>
                <a:cs typeface="Trebuchet MS"/>
              </a:rPr>
              <a:t>внутренне мобилизоваться  </a:t>
            </a:r>
            <a:r>
              <a:rPr sz="1600" spc="-5" dirty="0">
                <a:latin typeface="Trebuchet MS"/>
                <a:cs typeface="Trebuchet MS"/>
              </a:rPr>
              <a:t>только под влиянием жесткого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дедлайна.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8739" y="3268421"/>
            <a:ext cx="153289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«Спокойный»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51175" y="3268421"/>
            <a:ext cx="59226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rebuchet MS"/>
                <a:cs typeface="Trebuchet MS"/>
              </a:rPr>
              <a:t>Успешны, </a:t>
            </a:r>
            <a:r>
              <a:rPr sz="1600" spc="-5" dirty="0">
                <a:latin typeface="Trebuchet MS"/>
                <a:cs typeface="Trebuchet MS"/>
              </a:rPr>
              <a:t>когда четкий </a:t>
            </a:r>
            <a:r>
              <a:rPr sz="1600" spc="-10" dirty="0">
                <a:latin typeface="Trebuchet MS"/>
                <a:cs typeface="Trebuchet MS"/>
              </a:rPr>
              <a:t>срок </a:t>
            </a:r>
            <a:r>
              <a:rPr sz="1600" spc="-5" dirty="0">
                <a:latin typeface="Trebuchet MS"/>
                <a:cs typeface="Trebuchet MS"/>
              </a:rPr>
              <a:t>не </a:t>
            </a:r>
            <a:r>
              <a:rPr sz="1600" spc="-10" dirty="0">
                <a:latin typeface="Trebuchet MS"/>
                <a:cs typeface="Trebuchet MS"/>
              </a:rPr>
              <a:t>задан </a:t>
            </a:r>
            <a:r>
              <a:rPr sz="1600" spc="-5" dirty="0">
                <a:latin typeface="Trebuchet MS"/>
                <a:cs typeface="Trebuchet MS"/>
              </a:rPr>
              <a:t>или когда</a:t>
            </a:r>
            <a:r>
              <a:rPr sz="1600" spc="135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времени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больше, чем </a:t>
            </a:r>
            <a:r>
              <a:rPr sz="1600" spc="-10" dirty="0">
                <a:latin typeface="Trebuchet MS"/>
                <a:cs typeface="Trebuchet MS"/>
              </a:rPr>
              <a:t>требуется. </a:t>
            </a:r>
            <a:r>
              <a:rPr sz="1600" spc="-5" dirty="0">
                <a:latin typeface="Trebuchet MS"/>
                <a:cs typeface="Trebuchet MS"/>
              </a:rPr>
              <a:t>испытывают </a:t>
            </a:r>
            <a:r>
              <a:rPr sz="1600" spc="-10" dirty="0">
                <a:latin typeface="Trebuchet MS"/>
                <a:cs typeface="Trebuchet MS"/>
              </a:rPr>
              <a:t>трудности </a:t>
            </a:r>
            <a:r>
              <a:rPr sz="1600" spc="-5" dirty="0">
                <a:latin typeface="Trebuchet MS"/>
                <a:cs typeface="Trebuchet MS"/>
              </a:rPr>
              <a:t>при дефиците  </a:t>
            </a:r>
            <a:r>
              <a:rPr sz="1600" spc="-10" dirty="0">
                <a:latin typeface="Trebuchet MS"/>
                <a:cs typeface="Trebuchet MS"/>
              </a:rPr>
              <a:t>времени. </a:t>
            </a:r>
            <a:r>
              <a:rPr sz="1600" spc="-5" dirty="0">
                <a:latin typeface="Trebuchet MS"/>
                <a:cs typeface="Trebuchet MS"/>
              </a:rPr>
              <a:t>Для </a:t>
            </a:r>
            <a:r>
              <a:rPr sz="1600" spc="-10" dirty="0">
                <a:latin typeface="Trebuchet MS"/>
                <a:cs typeface="Trebuchet MS"/>
              </a:rPr>
              <a:t>них </a:t>
            </a:r>
            <a:r>
              <a:rPr sz="1600" spc="-5" dirty="0">
                <a:latin typeface="Trebuchet MS"/>
                <a:cs typeface="Trebuchet MS"/>
              </a:rPr>
              <a:t>оптимально </a:t>
            </a:r>
            <a:r>
              <a:rPr sz="1600" spc="-10" dirty="0">
                <a:latin typeface="Trebuchet MS"/>
                <a:cs typeface="Trebuchet MS"/>
              </a:rPr>
              <a:t>заранее узнавать</a:t>
            </a:r>
            <a:r>
              <a:rPr sz="1600" spc="19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о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предстоящей </a:t>
            </a:r>
            <a:r>
              <a:rPr sz="1600" spc="-10" dirty="0">
                <a:latin typeface="Trebuchet MS"/>
                <a:cs typeface="Trebuchet MS"/>
              </a:rPr>
              <a:t>работе, </a:t>
            </a:r>
            <a:r>
              <a:rPr sz="1600" spc="-5" dirty="0">
                <a:latin typeface="Trebuchet MS"/>
                <a:cs typeface="Trebuchet MS"/>
              </a:rPr>
              <a:t>чтобы </a:t>
            </a:r>
            <a:r>
              <a:rPr sz="1600" spc="-10" dirty="0">
                <a:latin typeface="Trebuchet MS"/>
                <a:cs typeface="Trebuchet MS"/>
              </a:rPr>
              <a:t>заранее </a:t>
            </a:r>
            <a:r>
              <a:rPr sz="1600" spc="-5" dirty="0">
                <a:latin typeface="Trebuchet MS"/>
                <a:cs typeface="Trebuchet MS"/>
              </a:rPr>
              <a:t>ее</a:t>
            </a:r>
            <a:r>
              <a:rPr sz="1600" spc="16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спланировать.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739" y="4335526"/>
            <a:ext cx="226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rebuchet MS"/>
                <a:cs typeface="Trebuchet MS"/>
              </a:rPr>
              <a:t>«Исполнительский»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051175" y="4335526"/>
            <a:ext cx="587375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Если </a:t>
            </a:r>
            <a:r>
              <a:rPr sz="1600" spc="-10" dirty="0">
                <a:latin typeface="Trebuchet MS"/>
                <a:cs typeface="Trebuchet MS"/>
              </a:rPr>
              <a:t>таким студентам </a:t>
            </a:r>
            <a:r>
              <a:rPr sz="1600" spc="-5" dirty="0">
                <a:latin typeface="Trebuchet MS"/>
                <a:cs typeface="Trebuchet MS"/>
              </a:rPr>
              <a:t>предъявить </a:t>
            </a:r>
            <a:r>
              <a:rPr sz="1600" spc="-10" dirty="0">
                <a:latin typeface="Trebuchet MS"/>
                <a:cs typeface="Trebuchet MS"/>
              </a:rPr>
              <a:t>задание </a:t>
            </a:r>
            <a:r>
              <a:rPr sz="1600" spc="-5" dirty="0">
                <a:latin typeface="Trebuchet MS"/>
                <a:cs typeface="Trebuchet MS"/>
              </a:rPr>
              <a:t>с любым  </a:t>
            </a:r>
            <a:r>
              <a:rPr sz="1600" spc="-10" dirty="0">
                <a:latin typeface="Trebuchet MS"/>
                <a:cs typeface="Trebuchet MS"/>
              </a:rPr>
              <a:t>указанным сроком, они </a:t>
            </a:r>
            <a:r>
              <a:rPr sz="1600" spc="-5" dirty="0">
                <a:latin typeface="Trebuchet MS"/>
                <a:cs typeface="Trebuchet MS"/>
              </a:rPr>
              <a:t>способны успешно его выполнить, </a:t>
            </a:r>
            <a:r>
              <a:rPr sz="1600" spc="-10" dirty="0">
                <a:latin typeface="Trebuchet MS"/>
                <a:cs typeface="Trebuchet MS"/>
              </a:rPr>
              <a:t>но  там, </a:t>
            </a:r>
            <a:r>
              <a:rPr sz="1600" spc="-5" dirty="0">
                <a:latin typeface="Trebuchet MS"/>
                <a:cs typeface="Trebuchet MS"/>
              </a:rPr>
              <a:t>где </a:t>
            </a:r>
            <a:r>
              <a:rPr sz="1600" spc="-10" dirty="0">
                <a:latin typeface="Trebuchet MS"/>
                <a:cs typeface="Trebuchet MS"/>
              </a:rPr>
              <a:t>отсутствуют внешние </a:t>
            </a:r>
            <a:r>
              <a:rPr sz="1600" spc="-5" dirty="0">
                <a:latin typeface="Trebuchet MS"/>
                <a:cs typeface="Trebuchet MS"/>
              </a:rPr>
              <a:t>опоры в виде </a:t>
            </a:r>
            <a:r>
              <a:rPr sz="1600" spc="-10" dirty="0">
                <a:latin typeface="Trebuchet MS"/>
                <a:cs typeface="Trebuchet MS"/>
              </a:rPr>
              <a:t>сроков, они </a:t>
            </a:r>
            <a:r>
              <a:rPr sz="1600" spc="-5" dirty="0">
                <a:latin typeface="Trebuchet MS"/>
                <a:cs typeface="Trebuchet MS"/>
              </a:rPr>
              <a:t>не в  </a:t>
            </a:r>
            <a:r>
              <a:rPr sz="1600" spc="-10" dirty="0">
                <a:latin typeface="Trebuchet MS"/>
                <a:cs typeface="Trebuchet MS"/>
              </a:rPr>
              <a:t>состоянии </a:t>
            </a:r>
            <a:r>
              <a:rPr sz="1600" spc="-5" dirty="0">
                <a:latin typeface="Trebuchet MS"/>
                <a:cs typeface="Trebuchet MS"/>
              </a:rPr>
              <a:t>самостоятельно</a:t>
            </a:r>
            <a:r>
              <a:rPr sz="1600" spc="9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самоорганизоваться.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8739" y="5402681"/>
            <a:ext cx="1584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rebuchet MS"/>
                <a:cs typeface="Trebuchet MS"/>
              </a:rPr>
              <a:t>«Тревожный»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51175" y="5402681"/>
            <a:ext cx="594042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60705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Trebuchet MS"/>
                <a:cs typeface="Trebuchet MS"/>
              </a:rPr>
              <a:t>Успешен почти при любых </a:t>
            </a:r>
            <a:r>
              <a:rPr sz="1600" spc="-10" dirty="0">
                <a:latin typeface="Trebuchet MS"/>
                <a:cs typeface="Trebuchet MS"/>
              </a:rPr>
              <a:t>сроках, </a:t>
            </a:r>
            <a:r>
              <a:rPr sz="1600" spc="-5" dirty="0">
                <a:latin typeface="Trebuchet MS"/>
                <a:cs typeface="Trebuchet MS"/>
              </a:rPr>
              <a:t>но всячески избегает  </a:t>
            </a:r>
            <a:r>
              <a:rPr sz="1600" spc="-10" dirty="0">
                <a:latin typeface="Trebuchet MS"/>
                <a:cs typeface="Trebuchet MS"/>
              </a:rPr>
              <a:t>экстремальной ситуации дефицита, </a:t>
            </a:r>
            <a:r>
              <a:rPr sz="1600" spc="-5" dirty="0">
                <a:latin typeface="Trebuchet MS"/>
                <a:cs typeface="Trebuchet MS"/>
              </a:rPr>
              <a:t>его «парализует»</a:t>
            </a:r>
            <a:r>
              <a:rPr sz="1600" spc="190" dirty="0">
                <a:latin typeface="Trebuchet MS"/>
                <a:cs typeface="Trebuchet MS"/>
              </a:rPr>
              <a:t> </a:t>
            </a:r>
            <a:r>
              <a:rPr sz="1600" spc="-5" dirty="0">
                <a:latin typeface="Trebuchet MS"/>
                <a:cs typeface="Trebuchet MS"/>
              </a:rPr>
              <a:t>и</a:t>
            </a:r>
            <a:endParaRPr sz="160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sz="1600" spc="-5" dirty="0">
                <a:latin typeface="Trebuchet MS"/>
                <a:cs typeface="Trebuchet MS"/>
              </a:rPr>
              <a:t>неожиданность </a:t>
            </a:r>
            <a:r>
              <a:rPr sz="1600" spc="-10" dirty="0">
                <a:latin typeface="Trebuchet MS"/>
                <a:cs typeface="Trebuchet MS"/>
              </a:rPr>
              <a:t>события, </a:t>
            </a:r>
            <a:r>
              <a:rPr sz="1600" spc="-5" dirty="0">
                <a:latin typeface="Trebuchet MS"/>
                <a:cs typeface="Trebuchet MS"/>
              </a:rPr>
              <a:t>и </a:t>
            </a:r>
            <a:r>
              <a:rPr sz="1600" spc="-10" dirty="0">
                <a:latin typeface="Trebuchet MS"/>
                <a:cs typeface="Trebuchet MS"/>
              </a:rPr>
              <a:t>сознание </a:t>
            </a:r>
            <a:r>
              <a:rPr sz="1600" spc="-5" dirty="0">
                <a:latin typeface="Trebuchet MS"/>
                <a:cs typeface="Trebuchet MS"/>
              </a:rPr>
              <a:t>ограниченности </a:t>
            </a:r>
            <a:r>
              <a:rPr sz="1600" spc="-10" dirty="0">
                <a:latin typeface="Trebuchet MS"/>
                <a:cs typeface="Trebuchet MS"/>
              </a:rPr>
              <a:t>времени  </a:t>
            </a:r>
            <a:r>
              <a:rPr sz="1600" spc="-5" dirty="0">
                <a:latin typeface="Trebuchet MS"/>
                <a:cs typeface="Trebuchet MS"/>
              </a:rPr>
              <a:t>для </a:t>
            </a:r>
            <a:r>
              <a:rPr sz="1600" spc="-10" dirty="0">
                <a:latin typeface="Trebuchet MS"/>
                <a:cs typeface="Trebuchet MS"/>
              </a:rPr>
              <a:t>решения задачи. Совершает ошибки </a:t>
            </a:r>
            <a:r>
              <a:rPr sz="1600" spc="-5" dirty="0">
                <a:latin typeface="Trebuchet MS"/>
                <a:cs typeface="Trebuchet MS"/>
              </a:rPr>
              <a:t>в </a:t>
            </a:r>
            <a:r>
              <a:rPr sz="1600" spc="-10" dirty="0">
                <a:latin typeface="Trebuchet MS"/>
                <a:cs typeface="Trebuchet MS"/>
              </a:rPr>
              <a:t>заданиях </a:t>
            </a:r>
            <a:r>
              <a:rPr sz="1600" spc="-5" dirty="0">
                <a:latin typeface="Trebuchet MS"/>
                <a:cs typeface="Trebuchet MS"/>
              </a:rPr>
              <a:t>при  </a:t>
            </a:r>
            <a:r>
              <a:rPr sz="1600" spc="-10" dirty="0">
                <a:latin typeface="Trebuchet MS"/>
                <a:cs typeface="Trebuchet MS"/>
              </a:rPr>
              <a:t>дефиците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времени.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442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1600" y="692658"/>
            <a:ext cx="3996690" cy="2988310"/>
          </a:xfrm>
          <a:custGeom>
            <a:avLst/>
            <a:gdLst/>
            <a:ahLst/>
            <a:cxnLst/>
            <a:rect l="l" t="t" r="r" b="b"/>
            <a:pathLst>
              <a:path w="3996690" h="2988310">
                <a:moveTo>
                  <a:pt x="0" y="2988310"/>
                </a:moveTo>
                <a:lnTo>
                  <a:pt x="0" y="498093"/>
                </a:lnTo>
                <a:lnTo>
                  <a:pt x="2279" y="450125"/>
                </a:lnTo>
                <a:lnTo>
                  <a:pt x="8980" y="403446"/>
                </a:lnTo>
                <a:lnTo>
                  <a:pt x="19893" y="358266"/>
                </a:lnTo>
                <a:lnTo>
                  <a:pt x="34809" y="314793"/>
                </a:lnTo>
                <a:lnTo>
                  <a:pt x="53519" y="273236"/>
                </a:lnTo>
                <a:lnTo>
                  <a:pt x="75816" y="233804"/>
                </a:lnTo>
                <a:lnTo>
                  <a:pt x="101489" y="196706"/>
                </a:lnTo>
                <a:lnTo>
                  <a:pt x="130331" y="162150"/>
                </a:lnTo>
                <a:lnTo>
                  <a:pt x="162133" y="130345"/>
                </a:lnTo>
                <a:lnTo>
                  <a:pt x="196685" y="101500"/>
                </a:lnTo>
                <a:lnTo>
                  <a:pt x="233779" y="75824"/>
                </a:lnTo>
                <a:lnTo>
                  <a:pt x="273207" y="53525"/>
                </a:lnTo>
                <a:lnTo>
                  <a:pt x="314760" y="34813"/>
                </a:lnTo>
                <a:lnTo>
                  <a:pt x="358228" y="19895"/>
                </a:lnTo>
                <a:lnTo>
                  <a:pt x="403404" y="8981"/>
                </a:lnTo>
                <a:lnTo>
                  <a:pt x="450079" y="2280"/>
                </a:lnTo>
                <a:lnTo>
                  <a:pt x="498043" y="0"/>
                </a:lnTo>
                <a:lnTo>
                  <a:pt x="3996385" y="0"/>
                </a:lnTo>
                <a:lnTo>
                  <a:pt x="3996385" y="2988310"/>
                </a:lnTo>
                <a:lnTo>
                  <a:pt x="0" y="298831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08557" y="1269872"/>
            <a:ext cx="3121660" cy="10287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492759" marR="484505" indent="200660">
              <a:lnSpc>
                <a:spcPts val="2510"/>
              </a:lnSpc>
              <a:spcBef>
                <a:spcPts val="490"/>
              </a:spcBef>
            </a:pP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основано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на  исполь</a:t>
            </a:r>
            <a:r>
              <a:rPr sz="2400" i="1" spc="-15" dirty="0">
                <a:solidFill>
                  <a:srgbClr val="FFFFFF"/>
                </a:solidFill>
                <a:latin typeface="Trebuchet MS"/>
                <a:cs typeface="Trebuchet MS"/>
              </a:rPr>
              <a:t>з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овании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ts val="2485"/>
              </a:lnSpc>
            </a:pP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внутренних</a:t>
            </a:r>
            <a:r>
              <a:rPr sz="2400" i="1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ресурсов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62509" y="709205"/>
            <a:ext cx="3996563" cy="298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67985" y="692658"/>
            <a:ext cx="3996690" cy="2988310"/>
          </a:xfrm>
          <a:custGeom>
            <a:avLst/>
            <a:gdLst/>
            <a:ahLst/>
            <a:cxnLst/>
            <a:rect l="l" t="t" r="r" b="b"/>
            <a:pathLst>
              <a:path w="3996690" h="2988310">
                <a:moveTo>
                  <a:pt x="0" y="0"/>
                </a:moveTo>
                <a:lnTo>
                  <a:pt x="3498468" y="0"/>
                </a:lnTo>
                <a:lnTo>
                  <a:pt x="3546437" y="2280"/>
                </a:lnTo>
                <a:lnTo>
                  <a:pt x="3593116" y="8981"/>
                </a:lnTo>
                <a:lnTo>
                  <a:pt x="3638296" y="19895"/>
                </a:lnTo>
                <a:lnTo>
                  <a:pt x="3681769" y="34813"/>
                </a:lnTo>
                <a:lnTo>
                  <a:pt x="3723326" y="53525"/>
                </a:lnTo>
                <a:lnTo>
                  <a:pt x="3762758" y="75824"/>
                </a:lnTo>
                <a:lnTo>
                  <a:pt x="3799856" y="101500"/>
                </a:lnTo>
                <a:lnTo>
                  <a:pt x="3834412" y="130345"/>
                </a:lnTo>
                <a:lnTo>
                  <a:pt x="3866217" y="162150"/>
                </a:lnTo>
                <a:lnTo>
                  <a:pt x="3895062" y="196706"/>
                </a:lnTo>
                <a:lnTo>
                  <a:pt x="3920738" y="233804"/>
                </a:lnTo>
                <a:lnTo>
                  <a:pt x="3943037" y="273236"/>
                </a:lnTo>
                <a:lnTo>
                  <a:pt x="3961749" y="314793"/>
                </a:lnTo>
                <a:lnTo>
                  <a:pt x="3976667" y="358266"/>
                </a:lnTo>
                <a:lnTo>
                  <a:pt x="3987581" y="403446"/>
                </a:lnTo>
                <a:lnTo>
                  <a:pt x="3994282" y="450125"/>
                </a:lnTo>
                <a:lnTo>
                  <a:pt x="3996563" y="498093"/>
                </a:lnTo>
                <a:lnTo>
                  <a:pt x="3996563" y="2988310"/>
                </a:lnTo>
                <a:lnTo>
                  <a:pt x="0" y="298831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51246" y="1110488"/>
            <a:ext cx="3630295" cy="13474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232410" indent="-635" algn="ctr">
              <a:lnSpc>
                <a:spcPts val="2510"/>
              </a:lnSpc>
              <a:spcBef>
                <a:spcPts val="490"/>
              </a:spcBef>
            </a:pP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учитывает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личное  восприятие</a:t>
            </a:r>
            <a:r>
              <a:rPr sz="2400" i="1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времени,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300"/>
              </a:lnSpc>
            </a:pP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индивидуальный темп</a:t>
            </a:r>
            <a:r>
              <a:rPr sz="2400" i="1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695"/>
              </a:lnSpc>
            </a:pP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ритм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71600" y="3680967"/>
            <a:ext cx="3996385" cy="29883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1600" y="3680967"/>
            <a:ext cx="3996690" cy="2988945"/>
          </a:xfrm>
          <a:custGeom>
            <a:avLst/>
            <a:gdLst/>
            <a:ahLst/>
            <a:cxnLst/>
            <a:rect l="l" t="t" r="r" b="b"/>
            <a:pathLst>
              <a:path w="3996690" h="2988945">
                <a:moveTo>
                  <a:pt x="3996385" y="2988386"/>
                </a:moveTo>
                <a:lnTo>
                  <a:pt x="498043" y="2988386"/>
                </a:lnTo>
                <a:lnTo>
                  <a:pt x="450079" y="2986106"/>
                </a:lnTo>
                <a:lnTo>
                  <a:pt x="403404" y="2979405"/>
                </a:lnTo>
                <a:lnTo>
                  <a:pt x="358228" y="2968492"/>
                </a:lnTo>
                <a:lnTo>
                  <a:pt x="314760" y="2953576"/>
                </a:lnTo>
                <a:lnTo>
                  <a:pt x="273207" y="2934865"/>
                </a:lnTo>
                <a:lnTo>
                  <a:pt x="233779" y="2912569"/>
                </a:lnTo>
                <a:lnTo>
                  <a:pt x="196685" y="2886895"/>
                </a:lnTo>
                <a:lnTo>
                  <a:pt x="162133" y="2858053"/>
                </a:lnTo>
                <a:lnTo>
                  <a:pt x="130331" y="2826251"/>
                </a:lnTo>
                <a:lnTo>
                  <a:pt x="101489" y="2791698"/>
                </a:lnTo>
                <a:lnTo>
                  <a:pt x="75816" y="2754602"/>
                </a:lnTo>
                <a:lnTo>
                  <a:pt x="53519" y="2715173"/>
                </a:lnTo>
                <a:lnTo>
                  <a:pt x="34809" y="2673620"/>
                </a:lnTo>
                <a:lnTo>
                  <a:pt x="19893" y="2630150"/>
                </a:lnTo>
                <a:lnTo>
                  <a:pt x="8980" y="2584972"/>
                </a:lnTo>
                <a:lnTo>
                  <a:pt x="2279" y="2538296"/>
                </a:lnTo>
                <a:lnTo>
                  <a:pt x="0" y="2490330"/>
                </a:lnTo>
                <a:lnTo>
                  <a:pt x="0" y="0"/>
                </a:lnTo>
                <a:lnTo>
                  <a:pt x="3996385" y="0"/>
                </a:lnTo>
                <a:lnTo>
                  <a:pt x="3996385" y="2988386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10105" y="4846701"/>
            <a:ext cx="2719705" cy="13474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065" marR="5080" algn="ctr">
              <a:lnSpc>
                <a:spcPts val="2510"/>
              </a:lnSpc>
              <a:spcBef>
                <a:spcPts val="490"/>
              </a:spcBef>
            </a:pP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ориентировано</a:t>
            </a:r>
            <a:r>
              <a:rPr sz="2400" i="1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на 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расстановку  приоритетов</a:t>
            </a:r>
            <a:r>
              <a:rPr sz="2400" i="1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485"/>
              </a:lnSpc>
            </a:pP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ценностей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7985" y="3680967"/>
            <a:ext cx="3996563" cy="29883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67985" y="3680967"/>
            <a:ext cx="3996690" cy="2988945"/>
          </a:xfrm>
          <a:custGeom>
            <a:avLst/>
            <a:gdLst/>
            <a:ahLst/>
            <a:cxnLst/>
            <a:rect l="l" t="t" r="r" b="b"/>
            <a:pathLst>
              <a:path w="3996690" h="2988945">
                <a:moveTo>
                  <a:pt x="3996563" y="0"/>
                </a:moveTo>
                <a:lnTo>
                  <a:pt x="3996563" y="2490330"/>
                </a:lnTo>
                <a:lnTo>
                  <a:pt x="3994282" y="2538296"/>
                </a:lnTo>
                <a:lnTo>
                  <a:pt x="3987581" y="2584972"/>
                </a:lnTo>
                <a:lnTo>
                  <a:pt x="3976667" y="2630150"/>
                </a:lnTo>
                <a:lnTo>
                  <a:pt x="3961749" y="2673620"/>
                </a:lnTo>
                <a:lnTo>
                  <a:pt x="3943037" y="2715173"/>
                </a:lnTo>
                <a:lnTo>
                  <a:pt x="3920738" y="2754602"/>
                </a:lnTo>
                <a:lnTo>
                  <a:pt x="3895062" y="2791698"/>
                </a:lnTo>
                <a:lnTo>
                  <a:pt x="3866217" y="2826251"/>
                </a:lnTo>
                <a:lnTo>
                  <a:pt x="3834412" y="2858053"/>
                </a:lnTo>
                <a:lnTo>
                  <a:pt x="3799856" y="2886895"/>
                </a:lnTo>
                <a:lnTo>
                  <a:pt x="3762758" y="2912569"/>
                </a:lnTo>
                <a:lnTo>
                  <a:pt x="3723326" y="2934865"/>
                </a:lnTo>
                <a:lnTo>
                  <a:pt x="3681769" y="2953576"/>
                </a:lnTo>
                <a:lnTo>
                  <a:pt x="3638296" y="2968492"/>
                </a:lnTo>
                <a:lnTo>
                  <a:pt x="3593116" y="2979405"/>
                </a:lnTo>
                <a:lnTo>
                  <a:pt x="3546437" y="2986106"/>
                </a:lnTo>
                <a:lnTo>
                  <a:pt x="3498468" y="2988386"/>
                </a:lnTo>
                <a:lnTo>
                  <a:pt x="0" y="2988386"/>
                </a:lnTo>
                <a:lnTo>
                  <a:pt x="0" y="0"/>
                </a:lnTo>
                <a:lnTo>
                  <a:pt x="3996563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151246" y="5005781"/>
            <a:ext cx="3629025" cy="102870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36195" algn="just">
              <a:lnSpc>
                <a:spcPts val="2510"/>
              </a:lnSpc>
              <a:spcBef>
                <a:spcPts val="495"/>
              </a:spcBef>
            </a:pP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включает постановку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и 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достижение глобальных 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и </a:t>
            </a:r>
            <a:r>
              <a:rPr sz="2400" i="1" spc="-5" dirty="0">
                <a:solidFill>
                  <a:srgbClr val="FFFFFF"/>
                </a:solidFill>
                <a:latin typeface="Trebuchet MS"/>
                <a:cs typeface="Trebuchet MS"/>
              </a:rPr>
              <a:t>промежуточных</a:t>
            </a:r>
            <a:r>
              <a:rPr sz="2400" i="1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i="1" dirty="0">
                <a:solidFill>
                  <a:srgbClr val="FFFFFF"/>
                </a:solidFill>
                <a:latin typeface="Trebuchet MS"/>
                <a:cs typeface="Trebuchet MS"/>
              </a:rPr>
              <a:t>целей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55264" y="2636901"/>
            <a:ext cx="3425570" cy="20882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55264" y="2636901"/>
            <a:ext cx="3425825" cy="2088514"/>
          </a:xfrm>
          <a:custGeom>
            <a:avLst/>
            <a:gdLst/>
            <a:ahLst/>
            <a:cxnLst/>
            <a:rect l="l" t="t" r="r" b="b"/>
            <a:pathLst>
              <a:path w="3425825" h="2088514">
                <a:moveTo>
                  <a:pt x="0" y="348107"/>
                </a:moveTo>
                <a:lnTo>
                  <a:pt x="3177" y="300865"/>
                </a:lnTo>
                <a:lnTo>
                  <a:pt x="12433" y="255558"/>
                </a:lnTo>
                <a:lnTo>
                  <a:pt x="27352" y="212597"/>
                </a:lnTo>
                <a:lnTo>
                  <a:pt x="47521" y="172400"/>
                </a:lnTo>
                <a:lnTo>
                  <a:pt x="72525" y="135379"/>
                </a:lnTo>
                <a:lnTo>
                  <a:pt x="101949" y="101949"/>
                </a:lnTo>
                <a:lnTo>
                  <a:pt x="135379" y="72525"/>
                </a:lnTo>
                <a:lnTo>
                  <a:pt x="172400" y="47521"/>
                </a:lnTo>
                <a:lnTo>
                  <a:pt x="212598" y="27352"/>
                </a:lnTo>
                <a:lnTo>
                  <a:pt x="255558" y="12433"/>
                </a:lnTo>
                <a:lnTo>
                  <a:pt x="300865" y="3177"/>
                </a:lnTo>
                <a:lnTo>
                  <a:pt x="348107" y="0"/>
                </a:lnTo>
                <a:lnTo>
                  <a:pt x="3077464" y="0"/>
                </a:lnTo>
                <a:lnTo>
                  <a:pt x="3124705" y="3177"/>
                </a:lnTo>
                <a:lnTo>
                  <a:pt x="3170012" y="12433"/>
                </a:lnTo>
                <a:lnTo>
                  <a:pt x="3212972" y="27352"/>
                </a:lnTo>
                <a:lnTo>
                  <a:pt x="3253170" y="47521"/>
                </a:lnTo>
                <a:lnTo>
                  <a:pt x="3290191" y="72525"/>
                </a:lnTo>
                <a:lnTo>
                  <a:pt x="3323621" y="101949"/>
                </a:lnTo>
                <a:lnTo>
                  <a:pt x="3353045" y="135379"/>
                </a:lnTo>
                <a:lnTo>
                  <a:pt x="3378049" y="172400"/>
                </a:lnTo>
                <a:lnTo>
                  <a:pt x="3398218" y="212598"/>
                </a:lnTo>
                <a:lnTo>
                  <a:pt x="3413137" y="255558"/>
                </a:lnTo>
                <a:lnTo>
                  <a:pt x="3422393" y="300865"/>
                </a:lnTo>
                <a:lnTo>
                  <a:pt x="3425570" y="348107"/>
                </a:lnTo>
                <a:lnTo>
                  <a:pt x="3425570" y="1740154"/>
                </a:lnTo>
                <a:lnTo>
                  <a:pt x="3422393" y="1787395"/>
                </a:lnTo>
                <a:lnTo>
                  <a:pt x="3413137" y="1832702"/>
                </a:lnTo>
                <a:lnTo>
                  <a:pt x="3398218" y="1875663"/>
                </a:lnTo>
                <a:lnTo>
                  <a:pt x="3378049" y="1915860"/>
                </a:lnTo>
                <a:lnTo>
                  <a:pt x="3353045" y="1952881"/>
                </a:lnTo>
                <a:lnTo>
                  <a:pt x="3323621" y="1986311"/>
                </a:lnTo>
                <a:lnTo>
                  <a:pt x="3290191" y="2015735"/>
                </a:lnTo>
                <a:lnTo>
                  <a:pt x="3253170" y="2040739"/>
                </a:lnTo>
                <a:lnTo>
                  <a:pt x="3212973" y="2060908"/>
                </a:lnTo>
                <a:lnTo>
                  <a:pt x="3170012" y="2075827"/>
                </a:lnTo>
                <a:lnTo>
                  <a:pt x="3124705" y="2085083"/>
                </a:lnTo>
                <a:lnTo>
                  <a:pt x="3077464" y="2088261"/>
                </a:lnTo>
                <a:lnTo>
                  <a:pt x="348107" y="2088261"/>
                </a:lnTo>
                <a:lnTo>
                  <a:pt x="300865" y="2085083"/>
                </a:lnTo>
                <a:lnTo>
                  <a:pt x="255558" y="2075827"/>
                </a:lnTo>
                <a:lnTo>
                  <a:pt x="212597" y="2060908"/>
                </a:lnTo>
                <a:lnTo>
                  <a:pt x="172400" y="2040739"/>
                </a:lnTo>
                <a:lnTo>
                  <a:pt x="135379" y="2015735"/>
                </a:lnTo>
                <a:lnTo>
                  <a:pt x="101949" y="1986311"/>
                </a:lnTo>
                <a:lnTo>
                  <a:pt x="72525" y="1952881"/>
                </a:lnTo>
                <a:lnTo>
                  <a:pt x="47521" y="1915860"/>
                </a:lnTo>
                <a:lnTo>
                  <a:pt x="27352" y="1875663"/>
                </a:lnTo>
                <a:lnTo>
                  <a:pt x="12433" y="1832702"/>
                </a:lnTo>
                <a:lnTo>
                  <a:pt x="3177" y="1787395"/>
                </a:lnTo>
                <a:lnTo>
                  <a:pt x="0" y="1740154"/>
                </a:lnTo>
                <a:lnTo>
                  <a:pt x="0" y="34810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92753" y="3248660"/>
            <a:ext cx="2949575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6445">
              <a:lnSpc>
                <a:spcPct val="1058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Arial Black"/>
                <a:cs typeface="Arial Black"/>
              </a:rPr>
              <a:t>ГИБКОЕ  ПЛ</a:t>
            </a:r>
            <a:r>
              <a:rPr sz="2400" spc="5" dirty="0">
                <a:solidFill>
                  <a:srgbClr val="001F5F"/>
                </a:solidFill>
                <a:latin typeface="Arial Black"/>
                <a:cs typeface="Arial Black"/>
              </a:rPr>
              <a:t>А</a:t>
            </a:r>
            <a:r>
              <a:rPr sz="2400" dirty="0">
                <a:solidFill>
                  <a:srgbClr val="001F5F"/>
                </a:solidFill>
                <a:latin typeface="Arial Black"/>
                <a:cs typeface="Arial Black"/>
              </a:rPr>
              <a:t>Н</a:t>
            </a:r>
            <a:r>
              <a:rPr sz="2400" spc="5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2400" spc="-5" dirty="0">
                <a:solidFill>
                  <a:srgbClr val="001F5F"/>
                </a:solidFill>
                <a:latin typeface="Arial Black"/>
                <a:cs typeface="Arial Black"/>
              </a:rPr>
              <a:t>РОВ</a:t>
            </a:r>
            <a:r>
              <a:rPr sz="2400" spc="5" dirty="0">
                <a:solidFill>
                  <a:srgbClr val="001F5F"/>
                </a:solidFill>
                <a:latin typeface="Arial Black"/>
                <a:cs typeface="Arial Black"/>
              </a:rPr>
              <a:t>А</a:t>
            </a:r>
            <a:r>
              <a:rPr sz="2400" dirty="0">
                <a:solidFill>
                  <a:srgbClr val="001F5F"/>
                </a:solidFill>
                <a:latin typeface="Arial Black"/>
                <a:cs typeface="Arial Black"/>
              </a:rPr>
              <a:t>Н</a:t>
            </a:r>
            <a:r>
              <a:rPr sz="2400" spc="5" dirty="0">
                <a:solidFill>
                  <a:srgbClr val="001F5F"/>
                </a:solidFill>
                <a:latin typeface="Arial Black"/>
                <a:cs typeface="Arial Black"/>
              </a:rPr>
              <a:t>И</a:t>
            </a:r>
            <a:r>
              <a:rPr sz="2400" dirty="0">
                <a:solidFill>
                  <a:srgbClr val="001F5F"/>
                </a:solidFill>
                <a:latin typeface="Arial Black"/>
                <a:cs typeface="Arial Black"/>
              </a:rPr>
              <a:t>Е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46248" y="341375"/>
            <a:ext cx="6397752" cy="5836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07580" y="798576"/>
            <a:ext cx="1801368" cy="5836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36507" y="798576"/>
            <a:ext cx="507492" cy="5836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9767" y="22352"/>
            <a:ext cx="591820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>
              <a:lnSpc>
                <a:spcPct val="100000"/>
              </a:lnSpc>
              <a:spcBef>
                <a:spcPts val="100"/>
              </a:spcBef>
            </a:pPr>
            <a:r>
              <a:rPr sz="3000" spc="-5" dirty="0">
                <a:solidFill>
                  <a:srgbClr val="C3250C"/>
                </a:solidFill>
              </a:rPr>
              <a:t>Техника </a:t>
            </a:r>
            <a:r>
              <a:rPr sz="3000" spc="-10" dirty="0">
                <a:solidFill>
                  <a:srgbClr val="C3250C"/>
                </a:solidFill>
              </a:rPr>
              <a:t>«Искусство </a:t>
            </a:r>
            <a:r>
              <a:rPr sz="3000" spc="-5" dirty="0">
                <a:solidFill>
                  <a:srgbClr val="C3250C"/>
                </a:solidFill>
              </a:rPr>
              <a:t>маленьких</a:t>
            </a:r>
            <a:endParaRPr sz="3000"/>
          </a:p>
          <a:p>
            <a:pPr marR="5080" algn="r">
              <a:lnSpc>
                <a:spcPct val="100000"/>
              </a:lnSpc>
            </a:pPr>
            <a:r>
              <a:rPr sz="3000" dirty="0">
                <a:solidFill>
                  <a:srgbClr val="C3250C"/>
                </a:solidFill>
              </a:rPr>
              <a:t>шаго</a:t>
            </a:r>
            <a:r>
              <a:rPr sz="3000" spc="-15" dirty="0">
                <a:solidFill>
                  <a:srgbClr val="C3250C"/>
                </a:solidFill>
              </a:rPr>
              <a:t>в</a:t>
            </a:r>
            <a:r>
              <a:rPr sz="3000" dirty="0">
                <a:solidFill>
                  <a:srgbClr val="C3250C"/>
                </a:solidFill>
              </a:rPr>
              <a:t>»</a:t>
            </a:r>
            <a:endParaRPr sz="3000"/>
          </a:p>
        </p:txBody>
      </p:sp>
      <p:sp>
        <p:nvSpPr>
          <p:cNvPr id="7" name="object 7"/>
          <p:cNvSpPr/>
          <p:nvPr/>
        </p:nvSpPr>
        <p:spPr>
          <a:xfrm>
            <a:off x="612520" y="994791"/>
            <a:ext cx="8351520" cy="1030605"/>
          </a:xfrm>
          <a:custGeom>
            <a:avLst/>
            <a:gdLst/>
            <a:ahLst/>
            <a:cxnLst/>
            <a:rect l="l" t="t" r="r" b="b"/>
            <a:pathLst>
              <a:path w="8351520" h="1030605">
                <a:moveTo>
                  <a:pt x="8247887" y="0"/>
                </a:moveTo>
                <a:lnTo>
                  <a:pt x="103047" y="0"/>
                </a:lnTo>
                <a:lnTo>
                  <a:pt x="62938" y="8092"/>
                </a:lnTo>
                <a:lnTo>
                  <a:pt x="30183" y="30162"/>
                </a:lnTo>
                <a:lnTo>
                  <a:pt x="8098" y="62900"/>
                </a:lnTo>
                <a:lnTo>
                  <a:pt x="0" y="102997"/>
                </a:lnTo>
                <a:lnTo>
                  <a:pt x="0" y="927481"/>
                </a:lnTo>
                <a:lnTo>
                  <a:pt x="8098" y="967597"/>
                </a:lnTo>
                <a:lnTo>
                  <a:pt x="30183" y="1000379"/>
                </a:lnTo>
                <a:lnTo>
                  <a:pt x="62938" y="1022492"/>
                </a:lnTo>
                <a:lnTo>
                  <a:pt x="103047" y="1030605"/>
                </a:lnTo>
                <a:lnTo>
                  <a:pt x="8247887" y="1030605"/>
                </a:lnTo>
                <a:lnTo>
                  <a:pt x="8288057" y="1022492"/>
                </a:lnTo>
                <a:lnTo>
                  <a:pt x="8320833" y="1000379"/>
                </a:lnTo>
                <a:lnTo>
                  <a:pt x="8342917" y="967597"/>
                </a:lnTo>
                <a:lnTo>
                  <a:pt x="8351011" y="927481"/>
                </a:lnTo>
                <a:lnTo>
                  <a:pt x="8351011" y="102997"/>
                </a:lnTo>
                <a:lnTo>
                  <a:pt x="8342917" y="62900"/>
                </a:lnTo>
                <a:lnTo>
                  <a:pt x="8320833" y="30162"/>
                </a:lnTo>
                <a:lnTo>
                  <a:pt x="8288057" y="8092"/>
                </a:lnTo>
                <a:lnTo>
                  <a:pt x="8247887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2520" y="994791"/>
            <a:ext cx="8351520" cy="1030605"/>
          </a:xfrm>
          <a:custGeom>
            <a:avLst/>
            <a:gdLst/>
            <a:ahLst/>
            <a:cxnLst/>
            <a:rect l="l" t="t" r="r" b="b"/>
            <a:pathLst>
              <a:path w="8351520" h="1030605">
                <a:moveTo>
                  <a:pt x="0" y="102997"/>
                </a:moveTo>
                <a:lnTo>
                  <a:pt x="8098" y="62900"/>
                </a:lnTo>
                <a:lnTo>
                  <a:pt x="30183" y="30162"/>
                </a:lnTo>
                <a:lnTo>
                  <a:pt x="62938" y="8092"/>
                </a:lnTo>
                <a:lnTo>
                  <a:pt x="103047" y="0"/>
                </a:lnTo>
                <a:lnTo>
                  <a:pt x="8247887" y="0"/>
                </a:lnTo>
                <a:lnTo>
                  <a:pt x="8288057" y="8092"/>
                </a:lnTo>
                <a:lnTo>
                  <a:pt x="8320833" y="30162"/>
                </a:lnTo>
                <a:lnTo>
                  <a:pt x="8342917" y="62900"/>
                </a:lnTo>
                <a:lnTo>
                  <a:pt x="8351011" y="102997"/>
                </a:lnTo>
                <a:lnTo>
                  <a:pt x="8351011" y="927481"/>
                </a:lnTo>
                <a:lnTo>
                  <a:pt x="8342917" y="967597"/>
                </a:lnTo>
                <a:lnTo>
                  <a:pt x="8320833" y="1000379"/>
                </a:lnTo>
                <a:lnTo>
                  <a:pt x="8288057" y="1022492"/>
                </a:lnTo>
                <a:lnTo>
                  <a:pt x="8247887" y="1030605"/>
                </a:lnTo>
                <a:lnTo>
                  <a:pt x="103047" y="1030605"/>
                </a:lnTo>
                <a:lnTo>
                  <a:pt x="62938" y="1022492"/>
                </a:lnTo>
                <a:lnTo>
                  <a:pt x="30183" y="1000378"/>
                </a:lnTo>
                <a:lnTo>
                  <a:pt x="8098" y="967597"/>
                </a:lnTo>
                <a:lnTo>
                  <a:pt x="0" y="927481"/>
                </a:lnTo>
                <a:lnTo>
                  <a:pt x="0" y="102997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2520" y="2203704"/>
            <a:ext cx="5455285" cy="2237105"/>
          </a:xfrm>
          <a:custGeom>
            <a:avLst/>
            <a:gdLst/>
            <a:ahLst/>
            <a:cxnLst/>
            <a:rect l="l" t="t" r="r" b="b"/>
            <a:pathLst>
              <a:path w="5455285" h="2237104">
                <a:moveTo>
                  <a:pt x="5231511" y="0"/>
                </a:moveTo>
                <a:lnTo>
                  <a:pt x="223672" y="0"/>
                </a:lnTo>
                <a:lnTo>
                  <a:pt x="178594" y="4546"/>
                </a:lnTo>
                <a:lnTo>
                  <a:pt x="136608" y="17585"/>
                </a:lnTo>
                <a:lnTo>
                  <a:pt x="98614" y="38214"/>
                </a:lnTo>
                <a:lnTo>
                  <a:pt x="65511" y="65531"/>
                </a:lnTo>
                <a:lnTo>
                  <a:pt x="38199" y="98635"/>
                </a:lnTo>
                <a:lnTo>
                  <a:pt x="17576" y="136624"/>
                </a:lnTo>
                <a:lnTo>
                  <a:pt x="4544" y="178595"/>
                </a:lnTo>
                <a:lnTo>
                  <a:pt x="0" y="223647"/>
                </a:lnTo>
                <a:lnTo>
                  <a:pt x="0" y="2013077"/>
                </a:lnTo>
                <a:lnTo>
                  <a:pt x="4544" y="2058170"/>
                </a:lnTo>
                <a:lnTo>
                  <a:pt x="17576" y="2100173"/>
                </a:lnTo>
                <a:lnTo>
                  <a:pt x="38199" y="2138184"/>
                </a:lnTo>
                <a:lnTo>
                  <a:pt x="65511" y="2171303"/>
                </a:lnTo>
                <a:lnTo>
                  <a:pt x="98614" y="2198629"/>
                </a:lnTo>
                <a:lnTo>
                  <a:pt x="136608" y="2219263"/>
                </a:lnTo>
                <a:lnTo>
                  <a:pt x="178594" y="2232304"/>
                </a:lnTo>
                <a:lnTo>
                  <a:pt x="223672" y="2236851"/>
                </a:lnTo>
                <a:lnTo>
                  <a:pt x="5231511" y="2236851"/>
                </a:lnTo>
                <a:lnTo>
                  <a:pt x="5276562" y="2232304"/>
                </a:lnTo>
                <a:lnTo>
                  <a:pt x="5318533" y="2219263"/>
                </a:lnTo>
                <a:lnTo>
                  <a:pt x="5356522" y="2198629"/>
                </a:lnTo>
                <a:lnTo>
                  <a:pt x="5389626" y="2171303"/>
                </a:lnTo>
                <a:lnTo>
                  <a:pt x="5416943" y="2138184"/>
                </a:lnTo>
                <a:lnTo>
                  <a:pt x="5437572" y="2100173"/>
                </a:lnTo>
                <a:lnTo>
                  <a:pt x="5450611" y="2058170"/>
                </a:lnTo>
                <a:lnTo>
                  <a:pt x="5455158" y="2013077"/>
                </a:lnTo>
                <a:lnTo>
                  <a:pt x="5455158" y="223647"/>
                </a:lnTo>
                <a:lnTo>
                  <a:pt x="5450611" y="178595"/>
                </a:lnTo>
                <a:lnTo>
                  <a:pt x="5437572" y="136624"/>
                </a:lnTo>
                <a:lnTo>
                  <a:pt x="5416943" y="98635"/>
                </a:lnTo>
                <a:lnTo>
                  <a:pt x="5389625" y="65531"/>
                </a:lnTo>
                <a:lnTo>
                  <a:pt x="5356522" y="38214"/>
                </a:lnTo>
                <a:lnTo>
                  <a:pt x="5318533" y="17585"/>
                </a:lnTo>
                <a:lnTo>
                  <a:pt x="5276562" y="4546"/>
                </a:lnTo>
                <a:lnTo>
                  <a:pt x="5231511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2520" y="2203704"/>
            <a:ext cx="5455285" cy="2237105"/>
          </a:xfrm>
          <a:custGeom>
            <a:avLst/>
            <a:gdLst/>
            <a:ahLst/>
            <a:cxnLst/>
            <a:rect l="l" t="t" r="r" b="b"/>
            <a:pathLst>
              <a:path w="5455285" h="2237104">
                <a:moveTo>
                  <a:pt x="0" y="223647"/>
                </a:moveTo>
                <a:lnTo>
                  <a:pt x="4544" y="178595"/>
                </a:lnTo>
                <a:lnTo>
                  <a:pt x="17576" y="136624"/>
                </a:lnTo>
                <a:lnTo>
                  <a:pt x="38199" y="98635"/>
                </a:lnTo>
                <a:lnTo>
                  <a:pt x="65511" y="65531"/>
                </a:lnTo>
                <a:lnTo>
                  <a:pt x="98614" y="38214"/>
                </a:lnTo>
                <a:lnTo>
                  <a:pt x="136608" y="17585"/>
                </a:lnTo>
                <a:lnTo>
                  <a:pt x="178594" y="4546"/>
                </a:lnTo>
                <a:lnTo>
                  <a:pt x="223672" y="0"/>
                </a:lnTo>
                <a:lnTo>
                  <a:pt x="5231511" y="0"/>
                </a:lnTo>
                <a:lnTo>
                  <a:pt x="5276562" y="4546"/>
                </a:lnTo>
                <a:lnTo>
                  <a:pt x="5318533" y="17585"/>
                </a:lnTo>
                <a:lnTo>
                  <a:pt x="5356522" y="38214"/>
                </a:lnTo>
                <a:lnTo>
                  <a:pt x="5389625" y="65531"/>
                </a:lnTo>
                <a:lnTo>
                  <a:pt x="5416943" y="98635"/>
                </a:lnTo>
                <a:lnTo>
                  <a:pt x="5437572" y="136624"/>
                </a:lnTo>
                <a:lnTo>
                  <a:pt x="5450611" y="178595"/>
                </a:lnTo>
                <a:lnTo>
                  <a:pt x="5455158" y="223647"/>
                </a:lnTo>
                <a:lnTo>
                  <a:pt x="5455158" y="2013077"/>
                </a:lnTo>
                <a:lnTo>
                  <a:pt x="5450611" y="2058170"/>
                </a:lnTo>
                <a:lnTo>
                  <a:pt x="5437572" y="2100173"/>
                </a:lnTo>
                <a:lnTo>
                  <a:pt x="5416943" y="2138184"/>
                </a:lnTo>
                <a:lnTo>
                  <a:pt x="5389626" y="2171303"/>
                </a:lnTo>
                <a:lnTo>
                  <a:pt x="5356522" y="2198629"/>
                </a:lnTo>
                <a:lnTo>
                  <a:pt x="5318533" y="2219263"/>
                </a:lnTo>
                <a:lnTo>
                  <a:pt x="5276562" y="2232304"/>
                </a:lnTo>
                <a:lnTo>
                  <a:pt x="5231511" y="2236851"/>
                </a:lnTo>
                <a:lnTo>
                  <a:pt x="223672" y="2236851"/>
                </a:lnTo>
                <a:lnTo>
                  <a:pt x="178594" y="2232304"/>
                </a:lnTo>
                <a:lnTo>
                  <a:pt x="136608" y="2219263"/>
                </a:lnTo>
                <a:lnTo>
                  <a:pt x="98614" y="2198629"/>
                </a:lnTo>
                <a:lnTo>
                  <a:pt x="65511" y="2171303"/>
                </a:lnTo>
                <a:lnTo>
                  <a:pt x="38199" y="2138184"/>
                </a:lnTo>
                <a:lnTo>
                  <a:pt x="17576" y="2100173"/>
                </a:lnTo>
                <a:lnTo>
                  <a:pt x="4544" y="2058170"/>
                </a:lnTo>
                <a:lnTo>
                  <a:pt x="0" y="2013077"/>
                </a:lnTo>
                <a:lnTo>
                  <a:pt x="0" y="22364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9040" y="2733294"/>
            <a:ext cx="5064125" cy="11283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-3810" algn="ctr">
              <a:lnSpc>
                <a:spcPct val="87200"/>
              </a:lnSpc>
              <a:spcBef>
                <a:spcPts val="409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Оцените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каждое дело от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до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3 баллов по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наличию ресурсов для выполнения: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 б. –  есть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все ресурсы,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2 б. –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не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хватает 1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ресурса,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3 б. – если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нет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более 2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ресурсов.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2520" y="4618863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2447798" y="0"/>
                </a:moveTo>
                <a:lnTo>
                  <a:pt x="223672" y="0"/>
                </a:lnTo>
                <a:lnTo>
                  <a:pt x="178594" y="4546"/>
                </a:lnTo>
                <a:lnTo>
                  <a:pt x="136608" y="17587"/>
                </a:lnTo>
                <a:lnTo>
                  <a:pt x="98614" y="38221"/>
                </a:lnTo>
                <a:lnTo>
                  <a:pt x="65511" y="65547"/>
                </a:lnTo>
                <a:lnTo>
                  <a:pt x="38199" y="98666"/>
                </a:lnTo>
                <a:lnTo>
                  <a:pt x="17576" y="136677"/>
                </a:lnTo>
                <a:lnTo>
                  <a:pt x="4544" y="178680"/>
                </a:lnTo>
                <a:lnTo>
                  <a:pt x="0" y="223774"/>
                </a:lnTo>
                <a:lnTo>
                  <a:pt x="0" y="2013165"/>
                </a:lnTo>
                <a:lnTo>
                  <a:pt x="4544" y="2058243"/>
                </a:lnTo>
                <a:lnTo>
                  <a:pt x="17576" y="2100228"/>
                </a:lnTo>
                <a:lnTo>
                  <a:pt x="38199" y="2138223"/>
                </a:lnTo>
                <a:lnTo>
                  <a:pt x="65511" y="2171326"/>
                </a:lnTo>
                <a:lnTo>
                  <a:pt x="98614" y="2198639"/>
                </a:lnTo>
                <a:lnTo>
                  <a:pt x="136608" y="2219262"/>
                </a:lnTo>
                <a:lnTo>
                  <a:pt x="178594" y="2232295"/>
                </a:lnTo>
                <a:lnTo>
                  <a:pt x="223672" y="2236840"/>
                </a:lnTo>
                <a:lnTo>
                  <a:pt x="2447798" y="2236840"/>
                </a:lnTo>
                <a:lnTo>
                  <a:pt x="2492886" y="2232295"/>
                </a:lnTo>
                <a:lnTo>
                  <a:pt x="2534874" y="2219262"/>
                </a:lnTo>
                <a:lnTo>
                  <a:pt x="2572864" y="2198639"/>
                </a:lnTo>
                <a:lnTo>
                  <a:pt x="2605960" y="2171326"/>
                </a:lnTo>
                <a:lnTo>
                  <a:pt x="2633263" y="2138223"/>
                </a:lnTo>
                <a:lnTo>
                  <a:pt x="2653877" y="2100228"/>
                </a:lnTo>
                <a:lnTo>
                  <a:pt x="2666903" y="2058243"/>
                </a:lnTo>
                <a:lnTo>
                  <a:pt x="2671445" y="2013165"/>
                </a:lnTo>
                <a:lnTo>
                  <a:pt x="2671445" y="223774"/>
                </a:lnTo>
                <a:lnTo>
                  <a:pt x="2666903" y="178680"/>
                </a:lnTo>
                <a:lnTo>
                  <a:pt x="2653877" y="136677"/>
                </a:lnTo>
                <a:lnTo>
                  <a:pt x="2633263" y="98666"/>
                </a:lnTo>
                <a:lnTo>
                  <a:pt x="2605960" y="65547"/>
                </a:lnTo>
                <a:lnTo>
                  <a:pt x="2572864" y="38221"/>
                </a:lnTo>
                <a:lnTo>
                  <a:pt x="2534874" y="17587"/>
                </a:lnTo>
                <a:lnTo>
                  <a:pt x="2492886" y="4546"/>
                </a:lnTo>
                <a:lnTo>
                  <a:pt x="2447798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2520" y="4618863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0" y="223774"/>
                </a:moveTo>
                <a:lnTo>
                  <a:pt x="4544" y="178680"/>
                </a:lnTo>
                <a:lnTo>
                  <a:pt x="17576" y="136677"/>
                </a:lnTo>
                <a:lnTo>
                  <a:pt x="38199" y="98666"/>
                </a:lnTo>
                <a:lnTo>
                  <a:pt x="65511" y="65547"/>
                </a:lnTo>
                <a:lnTo>
                  <a:pt x="98614" y="38221"/>
                </a:lnTo>
                <a:lnTo>
                  <a:pt x="136608" y="17587"/>
                </a:lnTo>
                <a:lnTo>
                  <a:pt x="178594" y="4546"/>
                </a:lnTo>
                <a:lnTo>
                  <a:pt x="223672" y="0"/>
                </a:lnTo>
                <a:lnTo>
                  <a:pt x="2447798" y="0"/>
                </a:lnTo>
                <a:lnTo>
                  <a:pt x="2492886" y="4546"/>
                </a:lnTo>
                <a:lnTo>
                  <a:pt x="2534874" y="17587"/>
                </a:lnTo>
                <a:lnTo>
                  <a:pt x="2572864" y="38221"/>
                </a:lnTo>
                <a:lnTo>
                  <a:pt x="2605960" y="65547"/>
                </a:lnTo>
                <a:lnTo>
                  <a:pt x="2633263" y="98666"/>
                </a:lnTo>
                <a:lnTo>
                  <a:pt x="2653877" y="136677"/>
                </a:lnTo>
                <a:lnTo>
                  <a:pt x="2666903" y="178680"/>
                </a:lnTo>
                <a:lnTo>
                  <a:pt x="2671445" y="223774"/>
                </a:lnTo>
                <a:lnTo>
                  <a:pt x="2671445" y="2013165"/>
                </a:lnTo>
                <a:lnTo>
                  <a:pt x="2666903" y="2058243"/>
                </a:lnTo>
                <a:lnTo>
                  <a:pt x="2653877" y="2100228"/>
                </a:lnTo>
                <a:lnTo>
                  <a:pt x="2633263" y="2138223"/>
                </a:lnTo>
                <a:lnTo>
                  <a:pt x="2605960" y="2171326"/>
                </a:lnTo>
                <a:lnTo>
                  <a:pt x="2572864" y="2198639"/>
                </a:lnTo>
                <a:lnTo>
                  <a:pt x="2534874" y="2219262"/>
                </a:lnTo>
                <a:lnTo>
                  <a:pt x="2492886" y="2232295"/>
                </a:lnTo>
                <a:lnTo>
                  <a:pt x="2447798" y="2236840"/>
                </a:lnTo>
                <a:lnTo>
                  <a:pt x="223672" y="2236840"/>
                </a:lnTo>
                <a:lnTo>
                  <a:pt x="178594" y="2232295"/>
                </a:lnTo>
                <a:lnTo>
                  <a:pt x="136608" y="2219262"/>
                </a:lnTo>
                <a:lnTo>
                  <a:pt x="98614" y="2198639"/>
                </a:lnTo>
                <a:lnTo>
                  <a:pt x="65511" y="2171326"/>
                </a:lnTo>
                <a:lnTo>
                  <a:pt x="38199" y="2138223"/>
                </a:lnTo>
                <a:lnTo>
                  <a:pt x="17576" y="2100228"/>
                </a:lnTo>
                <a:lnTo>
                  <a:pt x="4544" y="2058243"/>
                </a:lnTo>
                <a:lnTo>
                  <a:pt x="0" y="2013165"/>
                </a:lnTo>
                <a:lnTo>
                  <a:pt x="0" y="22377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55395" y="4801870"/>
            <a:ext cx="2385060" cy="182753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31775" marR="225425" algn="ctr">
              <a:lnSpc>
                <a:spcPts val="1880"/>
              </a:lnSpc>
              <a:spcBef>
                <a:spcPts val="39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Дела, у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которых</a:t>
            </a:r>
            <a:r>
              <a:rPr sz="180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1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балл, впишите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в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новый</a:t>
            </a:r>
            <a:r>
              <a:rPr sz="1800" spc="-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план.</a:t>
            </a:r>
            <a:endParaRPr sz="1800">
              <a:latin typeface="Trebuchet MS"/>
              <a:cs typeface="Trebuchet MS"/>
            </a:endParaRPr>
          </a:p>
          <a:p>
            <a:pPr marL="102235" marR="93345" algn="ctr">
              <a:lnSpc>
                <a:spcPct val="86900"/>
              </a:lnSpc>
              <a:spcBef>
                <a:spcPts val="735"/>
              </a:spcBef>
            </a:pP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Они</a:t>
            </a:r>
            <a:r>
              <a:rPr sz="180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психологически 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комфортнее  остальных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и с</a:t>
            </a:r>
            <a:r>
              <a:rPr sz="180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FFFF"/>
                </a:solidFill>
                <a:latin typeface="Trebuchet MS"/>
                <a:cs typeface="Trebuchet MS"/>
              </a:rPr>
              <a:t>них</a:t>
            </a:r>
            <a:endParaRPr sz="1800">
              <a:latin typeface="Trebuchet MS"/>
              <a:cs typeface="Trebuchet MS"/>
            </a:endParaRPr>
          </a:p>
          <a:p>
            <a:pPr algn="ctr">
              <a:lnSpc>
                <a:spcPts val="1885"/>
              </a:lnSpc>
            </a:pP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легче всего</a:t>
            </a:r>
            <a:r>
              <a:rPr sz="180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rebuchet MS"/>
                <a:cs typeface="Trebuchet MS"/>
              </a:rPr>
              <a:t>начинать.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396234" y="4618863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2447798" y="0"/>
                </a:moveTo>
                <a:lnTo>
                  <a:pt x="223646" y="0"/>
                </a:lnTo>
                <a:lnTo>
                  <a:pt x="178558" y="4546"/>
                </a:lnTo>
                <a:lnTo>
                  <a:pt x="136570" y="17587"/>
                </a:lnTo>
                <a:lnTo>
                  <a:pt x="98580" y="38221"/>
                </a:lnTo>
                <a:lnTo>
                  <a:pt x="65484" y="65547"/>
                </a:lnTo>
                <a:lnTo>
                  <a:pt x="38181" y="98666"/>
                </a:lnTo>
                <a:lnTo>
                  <a:pt x="17567" y="136677"/>
                </a:lnTo>
                <a:lnTo>
                  <a:pt x="4541" y="178680"/>
                </a:lnTo>
                <a:lnTo>
                  <a:pt x="0" y="223774"/>
                </a:lnTo>
                <a:lnTo>
                  <a:pt x="0" y="2013165"/>
                </a:lnTo>
                <a:lnTo>
                  <a:pt x="4541" y="2058243"/>
                </a:lnTo>
                <a:lnTo>
                  <a:pt x="17567" y="2100228"/>
                </a:lnTo>
                <a:lnTo>
                  <a:pt x="38181" y="2138223"/>
                </a:lnTo>
                <a:lnTo>
                  <a:pt x="65484" y="2171326"/>
                </a:lnTo>
                <a:lnTo>
                  <a:pt x="98580" y="2198639"/>
                </a:lnTo>
                <a:lnTo>
                  <a:pt x="136570" y="2219262"/>
                </a:lnTo>
                <a:lnTo>
                  <a:pt x="178558" y="2232295"/>
                </a:lnTo>
                <a:lnTo>
                  <a:pt x="223646" y="2236840"/>
                </a:lnTo>
                <a:lnTo>
                  <a:pt x="2447798" y="2236840"/>
                </a:lnTo>
                <a:lnTo>
                  <a:pt x="2492849" y="2232295"/>
                </a:lnTo>
                <a:lnTo>
                  <a:pt x="2534820" y="2219262"/>
                </a:lnTo>
                <a:lnTo>
                  <a:pt x="2572809" y="2198639"/>
                </a:lnTo>
                <a:lnTo>
                  <a:pt x="2605913" y="2171326"/>
                </a:lnTo>
                <a:lnTo>
                  <a:pt x="2633230" y="2138223"/>
                </a:lnTo>
                <a:lnTo>
                  <a:pt x="2653859" y="2100228"/>
                </a:lnTo>
                <a:lnTo>
                  <a:pt x="2666898" y="2058243"/>
                </a:lnTo>
                <a:lnTo>
                  <a:pt x="2671444" y="2013165"/>
                </a:lnTo>
                <a:lnTo>
                  <a:pt x="2671444" y="223774"/>
                </a:lnTo>
                <a:lnTo>
                  <a:pt x="2666898" y="178680"/>
                </a:lnTo>
                <a:lnTo>
                  <a:pt x="2653859" y="136677"/>
                </a:lnTo>
                <a:lnTo>
                  <a:pt x="2633230" y="98666"/>
                </a:lnTo>
                <a:lnTo>
                  <a:pt x="2605912" y="65547"/>
                </a:lnTo>
                <a:lnTo>
                  <a:pt x="2572809" y="38221"/>
                </a:lnTo>
                <a:lnTo>
                  <a:pt x="2534820" y="17587"/>
                </a:lnTo>
                <a:lnTo>
                  <a:pt x="2492849" y="4546"/>
                </a:lnTo>
                <a:lnTo>
                  <a:pt x="2447798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96234" y="4618863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0" y="223774"/>
                </a:moveTo>
                <a:lnTo>
                  <a:pt x="4541" y="178680"/>
                </a:lnTo>
                <a:lnTo>
                  <a:pt x="17567" y="136677"/>
                </a:lnTo>
                <a:lnTo>
                  <a:pt x="38181" y="98666"/>
                </a:lnTo>
                <a:lnTo>
                  <a:pt x="65484" y="65547"/>
                </a:lnTo>
                <a:lnTo>
                  <a:pt x="98580" y="38221"/>
                </a:lnTo>
                <a:lnTo>
                  <a:pt x="136570" y="17587"/>
                </a:lnTo>
                <a:lnTo>
                  <a:pt x="178558" y="4546"/>
                </a:lnTo>
                <a:lnTo>
                  <a:pt x="223646" y="0"/>
                </a:lnTo>
                <a:lnTo>
                  <a:pt x="2447798" y="0"/>
                </a:lnTo>
                <a:lnTo>
                  <a:pt x="2492849" y="4546"/>
                </a:lnTo>
                <a:lnTo>
                  <a:pt x="2534820" y="17587"/>
                </a:lnTo>
                <a:lnTo>
                  <a:pt x="2572809" y="38221"/>
                </a:lnTo>
                <a:lnTo>
                  <a:pt x="2605912" y="65547"/>
                </a:lnTo>
                <a:lnTo>
                  <a:pt x="2633230" y="98666"/>
                </a:lnTo>
                <a:lnTo>
                  <a:pt x="2653859" y="136677"/>
                </a:lnTo>
                <a:lnTo>
                  <a:pt x="2666898" y="178680"/>
                </a:lnTo>
                <a:lnTo>
                  <a:pt x="2671444" y="223774"/>
                </a:lnTo>
                <a:lnTo>
                  <a:pt x="2671444" y="2013165"/>
                </a:lnTo>
                <a:lnTo>
                  <a:pt x="2666898" y="2058243"/>
                </a:lnTo>
                <a:lnTo>
                  <a:pt x="2653859" y="2100228"/>
                </a:lnTo>
                <a:lnTo>
                  <a:pt x="2633230" y="2138223"/>
                </a:lnTo>
                <a:lnTo>
                  <a:pt x="2605913" y="2171326"/>
                </a:lnTo>
                <a:lnTo>
                  <a:pt x="2572809" y="2198639"/>
                </a:lnTo>
                <a:lnTo>
                  <a:pt x="2534820" y="2219262"/>
                </a:lnTo>
                <a:lnTo>
                  <a:pt x="2492849" y="2232295"/>
                </a:lnTo>
                <a:lnTo>
                  <a:pt x="2447798" y="2236840"/>
                </a:lnTo>
                <a:lnTo>
                  <a:pt x="223646" y="2236840"/>
                </a:lnTo>
                <a:lnTo>
                  <a:pt x="178558" y="2232295"/>
                </a:lnTo>
                <a:lnTo>
                  <a:pt x="136570" y="2219262"/>
                </a:lnTo>
                <a:lnTo>
                  <a:pt x="98580" y="2198639"/>
                </a:lnTo>
                <a:lnTo>
                  <a:pt x="65484" y="2171326"/>
                </a:lnTo>
                <a:lnTo>
                  <a:pt x="38181" y="2138223"/>
                </a:lnTo>
                <a:lnTo>
                  <a:pt x="17567" y="2100228"/>
                </a:lnTo>
                <a:lnTo>
                  <a:pt x="4541" y="2058243"/>
                </a:lnTo>
                <a:lnTo>
                  <a:pt x="0" y="2013165"/>
                </a:lnTo>
                <a:lnTo>
                  <a:pt x="0" y="22377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76065" y="5149088"/>
            <a:ext cx="2313940" cy="11283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 indent="42545" algn="just">
              <a:lnSpc>
                <a:spcPct val="87200"/>
              </a:lnSpc>
              <a:spcBef>
                <a:spcPts val="409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Дела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в 2 и 3 балла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разбейте на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части 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т.о.,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чтобы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каждая  из них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была по 1</a:t>
            </a:r>
            <a:r>
              <a:rPr sz="200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б.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92088" y="2203704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2447797" y="0"/>
                </a:moveTo>
                <a:lnTo>
                  <a:pt x="223646" y="0"/>
                </a:lnTo>
                <a:lnTo>
                  <a:pt x="178558" y="4546"/>
                </a:lnTo>
                <a:lnTo>
                  <a:pt x="136570" y="17585"/>
                </a:lnTo>
                <a:lnTo>
                  <a:pt x="98580" y="38214"/>
                </a:lnTo>
                <a:lnTo>
                  <a:pt x="65484" y="65531"/>
                </a:lnTo>
                <a:lnTo>
                  <a:pt x="38181" y="98635"/>
                </a:lnTo>
                <a:lnTo>
                  <a:pt x="17567" y="136624"/>
                </a:lnTo>
                <a:lnTo>
                  <a:pt x="4541" y="178595"/>
                </a:lnTo>
                <a:lnTo>
                  <a:pt x="0" y="223647"/>
                </a:lnTo>
                <a:lnTo>
                  <a:pt x="0" y="2013077"/>
                </a:lnTo>
                <a:lnTo>
                  <a:pt x="4541" y="2058170"/>
                </a:lnTo>
                <a:lnTo>
                  <a:pt x="17567" y="2100173"/>
                </a:lnTo>
                <a:lnTo>
                  <a:pt x="38181" y="2138184"/>
                </a:lnTo>
                <a:lnTo>
                  <a:pt x="65484" y="2171303"/>
                </a:lnTo>
                <a:lnTo>
                  <a:pt x="98580" y="2198629"/>
                </a:lnTo>
                <a:lnTo>
                  <a:pt x="136570" y="2219263"/>
                </a:lnTo>
                <a:lnTo>
                  <a:pt x="178558" y="2232304"/>
                </a:lnTo>
                <a:lnTo>
                  <a:pt x="223646" y="2236851"/>
                </a:lnTo>
                <a:lnTo>
                  <a:pt x="2447797" y="2236851"/>
                </a:lnTo>
                <a:lnTo>
                  <a:pt x="2492849" y="2232304"/>
                </a:lnTo>
                <a:lnTo>
                  <a:pt x="2534820" y="2219263"/>
                </a:lnTo>
                <a:lnTo>
                  <a:pt x="2572809" y="2198629"/>
                </a:lnTo>
                <a:lnTo>
                  <a:pt x="2605913" y="2171303"/>
                </a:lnTo>
                <a:lnTo>
                  <a:pt x="2633230" y="2138184"/>
                </a:lnTo>
                <a:lnTo>
                  <a:pt x="2653859" y="2100173"/>
                </a:lnTo>
                <a:lnTo>
                  <a:pt x="2666898" y="2058170"/>
                </a:lnTo>
                <a:lnTo>
                  <a:pt x="2671444" y="2013077"/>
                </a:lnTo>
                <a:lnTo>
                  <a:pt x="2671444" y="223647"/>
                </a:lnTo>
                <a:lnTo>
                  <a:pt x="2666898" y="178595"/>
                </a:lnTo>
                <a:lnTo>
                  <a:pt x="2653859" y="136624"/>
                </a:lnTo>
                <a:lnTo>
                  <a:pt x="2633230" y="98635"/>
                </a:lnTo>
                <a:lnTo>
                  <a:pt x="2605913" y="65531"/>
                </a:lnTo>
                <a:lnTo>
                  <a:pt x="2572809" y="38214"/>
                </a:lnTo>
                <a:lnTo>
                  <a:pt x="2534820" y="17585"/>
                </a:lnTo>
                <a:lnTo>
                  <a:pt x="2492849" y="4546"/>
                </a:lnTo>
                <a:lnTo>
                  <a:pt x="2447797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92088" y="2203704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0" y="223647"/>
                </a:moveTo>
                <a:lnTo>
                  <a:pt x="4541" y="178595"/>
                </a:lnTo>
                <a:lnTo>
                  <a:pt x="17567" y="136624"/>
                </a:lnTo>
                <a:lnTo>
                  <a:pt x="38181" y="98635"/>
                </a:lnTo>
                <a:lnTo>
                  <a:pt x="65484" y="65531"/>
                </a:lnTo>
                <a:lnTo>
                  <a:pt x="98580" y="38214"/>
                </a:lnTo>
                <a:lnTo>
                  <a:pt x="136570" y="17585"/>
                </a:lnTo>
                <a:lnTo>
                  <a:pt x="178558" y="4546"/>
                </a:lnTo>
                <a:lnTo>
                  <a:pt x="223646" y="0"/>
                </a:lnTo>
                <a:lnTo>
                  <a:pt x="2447797" y="0"/>
                </a:lnTo>
                <a:lnTo>
                  <a:pt x="2492849" y="4546"/>
                </a:lnTo>
                <a:lnTo>
                  <a:pt x="2534820" y="17585"/>
                </a:lnTo>
                <a:lnTo>
                  <a:pt x="2572809" y="38214"/>
                </a:lnTo>
                <a:lnTo>
                  <a:pt x="2605913" y="65531"/>
                </a:lnTo>
                <a:lnTo>
                  <a:pt x="2633230" y="98635"/>
                </a:lnTo>
                <a:lnTo>
                  <a:pt x="2653859" y="136624"/>
                </a:lnTo>
                <a:lnTo>
                  <a:pt x="2666898" y="178595"/>
                </a:lnTo>
                <a:lnTo>
                  <a:pt x="2671444" y="223647"/>
                </a:lnTo>
                <a:lnTo>
                  <a:pt x="2671444" y="2013077"/>
                </a:lnTo>
                <a:lnTo>
                  <a:pt x="2666898" y="2058170"/>
                </a:lnTo>
                <a:lnTo>
                  <a:pt x="2653859" y="2100173"/>
                </a:lnTo>
                <a:lnTo>
                  <a:pt x="2633230" y="2138184"/>
                </a:lnTo>
                <a:lnTo>
                  <a:pt x="2605913" y="2171303"/>
                </a:lnTo>
                <a:lnTo>
                  <a:pt x="2572809" y="2198629"/>
                </a:lnTo>
                <a:lnTo>
                  <a:pt x="2534820" y="2219263"/>
                </a:lnTo>
                <a:lnTo>
                  <a:pt x="2492849" y="2232304"/>
                </a:lnTo>
                <a:lnTo>
                  <a:pt x="2447797" y="2236851"/>
                </a:lnTo>
                <a:lnTo>
                  <a:pt x="223646" y="2236851"/>
                </a:lnTo>
                <a:lnTo>
                  <a:pt x="178558" y="2232304"/>
                </a:lnTo>
                <a:lnTo>
                  <a:pt x="136570" y="2219263"/>
                </a:lnTo>
                <a:lnTo>
                  <a:pt x="98580" y="2198629"/>
                </a:lnTo>
                <a:lnTo>
                  <a:pt x="65484" y="2171303"/>
                </a:lnTo>
                <a:lnTo>
                  <a:pt x="38181" y="2138184"/>
                </a:lnTo>
                <a:lnTo>
                  <a:pt x="17567" y="2100173"/>
                </a:lnTo>
                <a:lnTo>
                  <a:pt x="4541" y="2058170"/>
                </a:lnTo>
                <a:lnTo>
                  <a:pt x="0" y="2013077"/>
                </a:lnTo>
                <a:lnTo>
                  <a:pt x="0" y="22364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39305" y="2641345"/>
            <a:ext cx="975360" cy="0"/>
          </a:xfrm>
          <a:custGeom>
            <a:avLst/>
            <a:gdLst/>
            <a:ahLst/>
            <a:cxnLst/>
            <a:rect l="l" t="t" r="r" b="b"/>
            <a:pathLst>
              <a:path w="975359">
                <a:moveTo>
                  <a:pt x="0" y="0"/>
                </a:moveTo>
                <a:lnTo>
                  <a:pt x="975359" y="0"/>
                </a:lnTo>
              </a:path>
            </a:pathLst>
          </a:custGeom>
          <a:ln w="1523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59663" y="1063498"/>
            <a:ext cx="8051800" cy="160274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615950" marR="5080" indent="-603885">
              <a:lnSpc>
                <a:spcPts val="2930"/>
              </a:lnSpc>
              <a:spcBef>
                <a:spcPts val="550"/>
              </a:spcBef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Составьте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список дел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на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сегодня. Теперь рядом  </a:t>
            </a: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с каждым поставьте пометки (см. </a:t>
            </a:r>
            <a:r>
              <a:rPr sz="2800" spc="-10" dirty="0">
                <a:solidFill>
                  <a:srgbClr val="FFFFFF"/>
                </a:solidFill>
                <a:latin typeface="Trebuchet MS"/>
                <a:cs typeface="Trebuchet MS"/>
              </a:rPr>
              <a:t>ниже).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200">
              <a:latin typeface="Times New Roman"/>
              <a:cs typeface="Times New Roman"/>
            </a:endParaRPr>
          </a:p>
          <a:p>
            <a:pPr marR="593725" algn="r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*Р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е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сурс</a:t>
            </a:r>
            <a:r>
              <a:rPr sz="2000" spc="-10" dirty="0">
                <a:solidFill>
                  <a:srgbClr val="FFFFFF"/>
                </a:solidFill>
                <a:latin typeface="Trebuchet MS"/>
                <a:cs typeface="Trebuchet MS"/>
              </a:rPr>
              <a:t>ы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9897" y="2600325"/>
            <a:ext cx="2157095" cy="165925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algn="ctr">
              <a:lnSpc>
                <a:spcPct val="87300"/>
              </a:lnSpc>
              <a:spcBef>
                <a:spcPts val="405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информация,  тех.средства,  материалы,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т.д.</a:t>
            </a:r>
            <a:endParaRPr sz="2000">
              <a:latin typeface="Trebuchet MS"/>
              <a:cs typeface="Trebuchet MS"/>
            </a:endParaRPr>
          </a:p>
          <a:p>
            <a:pPr marL="68580" marR="60960" indent="-1905" algn="ctr">
              <a:lnSpc>
                <a:spcPts val="2090"/>
              </a:lnSpc>
              <a:spcBef>
                <a:spcPts val="20"/>
              </a:spcBef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Также оцените  сколько</a:t>
            </a:r>
            <a:r>
              <a:rPr sz="2000" u="heavy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 </a:t>
            </a:r>
            <a:r>
              <a:rPr sz="2000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времени</a:t>
            </a:r>
            <a:endParaRPr sz="2000">
              <a:latin typeface="Trebuchet MS"/>
              <a:cs typeface="Trebuchet MS"/>
            </a:endParaRPr>
          </a:p>
          <a:p>
            <a:pPr algn="ctr">
              <a:lnSpc>
                <a:spcPts val="2070"/>
              </a:lnSpc>
            </a:pP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занимает</a:t>
            </a:r>
            <a:r>
              <a:rPr sz="2000" spc="-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дело.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92088" y="4618863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2447797" y="0"/>
                </a:moveTo>
                <a:lnTo>
                  <a:pt x="223646" y="0"/>
                </a:lnTo>
                <a:lnTo>
                  <a:pt x="178558" y="4546"/>
                </a:lnTo>
                <a:lnTo>
                  <a:pt x="136570" y="17587"/>
                </a:lnTo>
                <a:lnTo>
                  <a:pt x="98580" y="38221"/>
                </a:lnTo>
                <a:lnTo>
                  <a:pt x="65484" y="65547"/>
                </a:lnTo>
                <a:lnTo>
                  <a:pt x="38181" y="98666"/>
                </a:lnTo>
                <a:lnTo>
                  <a:pt x="17567" y="136677"/>
                </a:lnTo>
                <a:lnTo>
                  <a:pt x="4541" y="178680"/>
                </a:lnTo>
                <a:lnTo>
                  <a:pt x="0" y="223774"/>
                </a:lnTo>
                <a:lnTo>
                  <a:pt x="0" y="2013165"/>
                </a:lnTo>
                <a:lnTo>
                  <a:pt x="4541" y="2058243"/>
                </a:lnTo>
                <a:lnTo>
                  <a:pt x="17567" y="2100228"/>
                </a:lnTo>
                <a:lnTo>
                  <a:pt x="38181" y="2138223"/>
                </a:lnTo>
                <a:lnTo>
                  <a:pt x="65484" y="2171326"/>
                </a:lnTo>
                <a:lnTo>
                  <a:pt x="98580" y="2198639"/>
                </a:lnTo>
                <a:lnTo>
                  <a:pt x="136570" y="2219262"/>
                </a:lnTo>
                <a:lnTo>
                  <a:pt x="178558" y="2232295"/>
                </a:lnTo>
                <a:lnTo>
                  <a:pt x="223646" y="2236840"/>
                </a:lnTo>
                <a:lnTo>
                  <a:pt x="2447797" y="2236840"/>
                </a:lnTo>
                <a:lnTo>
                  <a:pt x="2492849" y="2232295"/>
                </a:lnTo>
                <a:lnTo>
                  <a:pt x="2534820" y="2219262"/>
                </a:lnTo>
                <a:lnTo>
                  <a:pt x="2572809" y="2198639"/>
                </a:lnTo>
                <a:lnTo>
                  <a:pt x="2605913" y="2171326"/>
                </a:lnTo>
                <a:lnTo>
                  <a:pt x="2633230" y="2138223"/>
                </a:lnTo>
                <a:lnTo>
                  <a:pt x="2653859" y="2100228"/>
                </a:lnTo>
                <a:lnTo>
                  <a:pt x="2666898" y="2058243"/>
                </a:lnTo>
                <a:lnTo>
                  <a:pt x="2671444" y="2013165"/>
                </a:lnTo>
                <a:lnTo>
                  <a:pt x="2671444" y="223774"/>
                </a:lnTo>
                <a:lnTo>
                  <a:pt x="2666898" y="178680"/>
                </a:lnTo>
                <a:lnTo>
                  <a:pt x="2653859" y="136677"/>
                </a:lnTo>
                <a:lnTo>
                  <a:pt x="2633230" y="98666"/>
                </a:lnTo>
                <a:lnTo>
                  <a:pt x="2605913" y="65547"/>
                </a:lnTo>
                <a:lnTo>
                  <a:pt x="2572809" y="38221"/>
                </a:lnTo>
                <a:lnTo>
                  <a:pt x="2534820" y="17587"/>
                </a:lnTo>
                <a:lnTo>
                  <a:pt x="2492849" y="4546"/>
                </a:lnTo>
                <a:lnTo>
                  <a:pt x="2447797" y="0"/>
                </a:lnTo>
                <a:close/>
              </a:path>
            </a:pathLst>
          </a:custGeom>
          <a:solidFill>
            <a:srgbClr val="4E6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92088" y="4618863"/>
            <a:ext cx="2671445" cy="2237105"/>
          </a:xfrm>
          <a:custGeom>
            <a:avLst/>
            <a:gdLst/>
            <a:ahLst/>
            <a:cxnLst/>
            <a:rect l="l" t="t" r="r" b="b"/>
            <a:pathLst>
              <a:path w="2671445" h="2237104">
                <a:moveTo>
                  <a:pt x="0" y="223774"/>
                </a:moveTo>
                <a:lnTo>
                  <a:pt x="4541" y="178680"/>
                </a:lnTo>
                <a:lnTo>
                  <a:pt x="17567" y="136677"/>
                </a:lnTo>
                <a:lnTo>
                  <a:pt x="38181" y="98666"/>
                </a:lnTo>
                <a:lnTo>
                  <a:pt x="65484" y="65547"/>
                </a:lnTo>
                <a:lnTo>
                  <a:pt x="98580" y="38221"/>
                </a:lnTo>
                <a:lnTo>
                  <a:pt x="136570" y="17587"/>
                </a:lnTo>
                <a:lnTo>
                  <a:pt x="178558" y="4546"/>
                </a:lnTo>
                <a:lnTo>
                  <a:pt x="223646" y="0"/>
                </a:lnTo>
                <a:lnTo>
                  <a:pt x="2447797" y="0"/>
                </a:lnTo>
                <a:lnTo>
                  <a:pt x="2492849" y="4546"/>
                </a:lnTo>
                <a:lnTo>
                  <a:pt x="2534820" y="17587"/>
                </a:lnTo>
                <a:lnTo>
                  <a:pt x="2572809" y="38221"/>
                </a:lnTo>
                <a:lnTo>
                  <a:pt x="2605913" y="65547"/>
                </a:lnTo>
                <a:lnTo>
                  <a:pt x="2633230" y="98666"/>
                </a:lnTo>
                <a:lnTo>
                  <a:pt x="2653859" y="136677"/>
                </a:lnTo>
                <a:lnTo>
                  <a:pt x="2666898" y="178680"/>
                </a:lnTo>
                <a:lnTo>
                  <a:pt x="2671444" y="223774"/>
                </a:lnTo>
                <a:lnTo>
                  <a:pt x="2671444" y="2013165"/>
                </a:lnTo>
                <a:lnTo>
                  <a:pt x="2666898" y="2058243"/>
                </a:lnTo>
                <a:lnTo>
                  <a:pt x="2653859" y="2100228"/>
                </a:lnTo>
                <a:lnTo>
                  <a:pt x="2633230" y="2138223"/>
                </a:lnTo>
                <a:lnTo>
                  <a:pt x="2605913" y="2171326"/>
                </a:lnTo>
                <a:lnTo>
                  <a:pt x="2572809" y="2198639"/>
                </a:lnTo>
                <a:lnTo>
                  <a:pt x="2534820" y="2219262"/>
                </a:lnTo>
                <a:lnTo>
                  <a:pt x="2492849" y="2232295"/>
                </a:lnTo>
                <a:lnTo>
                  <a:pt x="2447797" y="2236840"/>
                </a:lnTo>
                <a:lnTo>
                  <a:pt x="223646" y="2236840"/>
                </a:lnTo>
                <a:lnTo>
                  <a:pt x="178558" y="2232295"/>
                </a:lnTo>
                <a:lnTo>
                  <a:pt x="136570" y="2219262"/>
                </a:lnTo>
                <a:lnTo>
                  <a:pt x="98580" y="2198639"/>
                </a:lnTo>
                <a:lnTo>
                  <a:pt x="65484" y="2171326"/>
                </a:lnTo>
                <a:lnTo>
                  <a:pt x="38181" y="2138223"/>
                </a:lnTo>
                <a:lnTo>
                  <a:pt x="17567" y="2100228"/>
                </a:lnTo>
                <a:lnTo>
                  <a:pt x="4541" y="2058243"/>
                </a:lnTo>
                <a:lnTo>
                  <a:pt x="0" y="2013165"/>
                </a:lnTo>
                <a:lnTo>
                  <a:pt x="0" y="22377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435597" y="4883353"/>
            <a:ext cx="2388870" cy="165862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339090" marR="149225" indent="-181610">
              <a:lnSpc>
                <a:spcPct val="87200"/>
              </a:lnSpc>
              <a:spcBef>
                <a:spcPts val="409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Теперь</a:t>
            </a:r>
            <a:r>
              <a:rPr sz="200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составьте  новый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план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на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день/неделю,</a:t>
            </a:r>
            <a:endParaRPr sz="2000">
              <a:latin typeface="Trebuchet MS"/>
              <a:cs typeface="Trebuchet MS"/>
            </a:endParaRPr>
          </a:p>
          <a:p>
            <a:pPr marL="12700" marR="5080" algn="ctr">
              <a:lnSpc>
                <a:spcPts val="2090"/>
              </a:lnSpc>
              <a:spcBef>
                <a:spcPts val="2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распределив дела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с  учетом их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нагрузки 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и</a:t>
            </a:r>
            <a:r>
              <a:rPr sz="20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времени.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3603" y="620648"/>
            <a:ext cx="3780790" cy="2933065"/>
          </a:xfrm>
          <a:custGeom>
            <a:avLst/>
            <a:gdLst/>
            <a:ahLst/>
            <a:cxnLst/>
            <a:rect l="l" t="t" r="r" b="b"/>
            <a:pathLst>
              <a:path w="3780790" h="2933065">
                <a:moveTo>
                  <a:pt x="0" y="2932811"/>
                </a:moveTo>
                <a:lnTo>
                  <a:pt x="0" y="488823"/>
                </a:lnTo>
                <a:lnTo>
                  <a:pt x="2238" y="441760"/>
                </a:lnTo>
                <a:lnTo>
                  <a:pt x="8817" y="395961"/>
                </a:lnTo>
                <a:lnTo>
                  <a:pt x="19531" y="351629"/>
                </a:lnTo>
                <a:lnTo>
                  <a:pt x="34176" y="308970"/>
                </a:lnTo>
                <a:lnTo>
                  <a:pt x="52545" y="268189"/>
                </a:lnTo>
                <a:lnTo>
                  <a:pt x="74434" y="229491"/>
                </a:lnTo>
                <a:lnTo>
                  <a:pt x="99637" y="193082"/>
                </a:lnTo>
                <a:lnTo>
                  <a:pt x="127950" y="159166"/>
                </a:lnTo>
                <a:lnTo>
                  <a:pt x="159166" y="127950"/>
                </a:lnTo>
                <a:lnTo>
                  <a:pt x="193082" y="99637"/>
                </a:lnTo>
                <a:lnTo>
                  <a:pt x="229491" y="74434"/>
                </a:lnTo>
                <a:lnTo>
                  <a:pt x="268189" y="52545"/>
                </a:lnTo>
                <a:lnTo>
                  <a:pt x="308970" y="34176"/>
                </a:lnTo>
                <a:lnTo>
                  <a:pt x="351629" y="19531"/>
                </a:lnTo>
                <a:lnTo>
                  <a:pt x="395961" y="8817"/>
                </a:lnTo>
                <a:lnTo>
                  <a:pt x="441760" y="2238"/>
                </a:lnTo>
                <a:lnTo>
                  <a:pt x="488822" y="0"/>
                </a:lnTo>
                <a:lnTo>
                  <a:pt x="3780409" y="0"/>
                </a:lnTo>
                <a:lnTo>
                  <a:pt x="3780409" y="2932811"/>
                </a:lnTo>
                <a:lnTo>
                  <a:pt x="0" y="2932811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08150" y="658114"/>
            <a:ext cx="3171825" cy="19888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1.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Важные </a:t>
            </a:r>
            <a:r>
              <a:rPr sz="2400" spc="-10" dirty="0">
                <a:solidFill>
                  <a:srgbClr val="821A08"/>
                </a:solidFill>
                <a:latin typeface="Trebuchet MS"/>
                <a:cs typeface="Trebuchet MS"/>
              </a:rPr>
              <a:t>срочные</a:t>
            </a:r>
            <a:r>
              <a:rPr sz="2400" spc="-6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дела</a:t>
            </a:r>
            <a:endParaRPr sz="2400">
              <a:latin typeface="Trebuchet MS"/>
              <a:cs typeface="Trebuchet MS"/>
            </a:endParaRPr>
          </a:p>
          <a:p>
            <a:pPr marL="1270" algn="ctr">
              <a:lnSpc>
                <a:spcPts val="2695"/>
              </a:lnSpc>
              <a:spcBef>
                <a:spcPts val="60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Начинайте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24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них!</a:t>
            </a:r>
            <a:endParaRPr sz="2400">
              <a:latin typeface="Trebuchet MS"/>
              <a:cs typeface="Trebuchet MS"/>
            </a:endParaRPr>
          </a:p>
          <a:p>
            <a:pPr marL="541020" marR="532765" algn="ctr">
              <a:lnSpc>
                <a:spcPts val="2510"/>
              </a:lnSpc>
              <a:spcBef>
                <a:spcPts val="204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Поставьте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их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в 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приоритет.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48071" y="620648"/>
            <a:ext cx="3780408" cy="29328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8071" y="620648"/>
            <a:ext cx="3780790" cy="2933065"/>
          </a:xfrm>
          <a:custGeom>
            <a:avLst/>
            <a:gdLst/>
            <a:ahLst/>
            <a:cxnLst/>
            <a:rect l="l" t="t" r="r" b="b"/>
            <a:pathLst>
              <a:path w="3780790" h="2933065">
                <a:moveTo>
                  <a:pt x="0" y="0"/>
                </a:moveTo>
                <a:lnTo>
                  <a:pt x="3291585" y="0"/>
                </a:lnTo>
                <a:lnTo>
                  <a:pt x="3338667" y="2237"/>
                </a:lnTo>
                <a:lnTo>
                  <a:pt x="3384482" y="8813"/>
                </a:lnTo>
                <a:lnTo>
                  <a:pt x="3428825" y="19522"/>
                </a:lnTo>
                <a:lnTo>
                  <a:pt x="3471491" y="34160"/>
                </a:lnTo>
                <a:lnTo>
                  <a:pt x="3512275" y="52522"/>
                </a:lnTo>
                <a:lnTo>
                  <a:pt x="3550973" y="74403"/>
                </a:lnTo>
                <a:lnTo>
                  <a:pt x="3587380" y="99599"/>
                </a:lnTo>
                <a:lnTo>
                  <a:pt x="3621292" y="127905"/>
                </a:lnTo>
                <a:lnTo>
                  <a:pt x="3652503" y="159116"/>
                </a:lnTo>
                <a:lnTo>
                  <a:pt x="3680809" y="193028"/>
                </a:lnTo>
                <a:lnTo>
                  <a:pt x="3706005" y="229435"/>
                </a:lnTo>
                <a:lnTo>
                  <a:pt x="3727886" y="268133"/>
                </a:lnTo>
                <a:lnTo>
                  <a:pt x="3746248" y="308917"/>
                </a:lnTo>
                <a:lnTo>
                  <a:pt x="3760886" y="351583"/>
                </a:lnTo>
                <a:lnTo>
                  <a:pt x="3771595" y="395926"/>
                </a:lnTo>
                <a:lnTo>
                  <a:pt x="3778171" y="441741"/>
                </a:lnTo>
                <a:lnTo>
                  <a:pt x="3780408" y="488823"/>
                </a:lnTo>
                <a:lnTo>
                  <a:pt x="3780408" y="2932811"/>
                </a:lnTo>
                <a:lnTo>
                  <a:pt x="0" y="2932811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40477" y="499109"/>
            <a:ext cx="3399154" cy="23075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2.</a:t>
            </a:r>
            <a:endParaRPr sz="2400">
              <a:latin typeface="Trebuchet MS"/>
              <a:cs typeface="Trebuchet MS"/>
            </a:endParaRPr>
          </a:p>
          <a:p>
            <a:pPr marL="340360" marR="332740" algn="ctr">
              <a:lnSpc>
                <a:spcPts val="2510"/>
              </a:lnSpc>
              <a:spcBef>
                <a:spcPts val="990"/>
              </a:spcBef>
            </a:pP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Важные</a:t>
            </a:r>
            <a:r>
              <a:rPr sz="2400" spc="-9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821A08"/>
                </a:solidFill>
                <a:latin typeface="Trebuchet MS"/>
                <a:cs typeface="Trebuchet MS"/>
              </a:rPr>
              <a:t>несрочные 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дела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695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Резделите задачу</a:t>
            </a:r>
            <a:r>
              <a:rPr sz="240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на</a:t>
            </a:r>
            <a:endParaRPr sz="2400">
              <a:latin typeface="Trebuchet MS"/>
              <a:cs typeface="Trebuchet MS"/>
            </a:endParaRPr>
          </a:p>
          <a:p>
            <a:pPr marL="12700" marR="5080" algn="ctr">
              <a:lnSpc>
                <a:spcPts val="2510"/>
              </a:lnSpc>
              <a:spcBef>
                <a:spcPts val="204"/>
              </a:spcBef>
            </a:pP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части и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переместите</a:t>
            </a:r>
            <a:r>
              <a:rPr sz="240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их  по</a:t>
            </a:r>
            <a:r>
              <a:rPr sz="240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квадрантам.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03603" y="3553459"/>
            <a:ext cx="3780409" cy="29327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03603" y="3553459"/>
            <a:ext cx="3780790" cy="2933065"/>
          </a:xfrm>
          <a:custGeom>
            <a:avLst/>
            <a:gdLst/>
            <a:ahLst/>
            <a:cxnLst/>
            <a:rect l="l" t="t" r="r" b="b"/>
            <a:pathLst>
              <a:path w="3780790" h="2933065">
                <a:moveTo>
                  <a:pt x="3780409" y="2932747"/>
                </a:moveTo>
                <a:lnTo>
                  <a:pt x="488822" y="2932747"/>
                </a:lnTo>
                <a:lnTo>
                  <a:pt x="441760" y="2930509"/>
                </a:lnTo>
                <a:lnTo>
                  <a:pt x="395961" y="2923933"/>
                </a:lnTo>
                <a:lnTo>
                  <a:pt x="351629" y="2913223"/>
                </a:lnTo>
                <a:lnTo>
                  <a:pt x="308970" y="2898584"/>
                </a:lnTo>
                <a:lnTo>
                  <a:pt x="268189" y="2880220"/>
                </a:lnTo>
                <a:lnTo>
                  <a:pt x="229491" y="2858338"/>
                </a:lnTo>
                <a:lnTo>
                  <a:pt x="193082" y="2833141"/>
                </a:lnTo>
                <a:lnTo>
                  <a:pt x="159166" y="2804834"/>
                </a:lnTo>
                <a:lnTo>
                  <a:pt x="127950" y="2773622"/>
                </a:lnTo>
                <a:lnTo>
                  <a:pt x="99637" y="2739711"/>
                </a:lnTo>
                <a:lnTo>
                  <a:pt x="74434" y="2703304"/>
                </a:lnTo>
                <a:lnTo>
                  <a:pt x="52545" y="2664607"/>
                </a:lnTo>
                <a:lnTo>
                  <a:pt x="34176" y="2623824"/>
                </a:lnTo>
                <a:lnTo>
                  <a:pt x="19531" y="2581161"/>
                </a:lnTo>
                <a:lnTo>
                  <a:pt x="8817" y="2536822"/>
                </a:lnTo>
                <a:lnTo>
                  <a:pt x="2238" y="2491013"/>
                </a:lnTo>
                <a:lnTo>
                  <a:pt x="0" y="2443937"/>
                </a:lnTo>
                <a:lnTo>
                  <a:pt x="0" y="0"/>
                </a:lnTo>
                <a:lnTo>
                  <a:pt x="3780409" y="0"/>
                </a:lnTo>
                <a:lnTo>
                  <a:pt x="3780409" y="293274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3033" y="4325238"/>
            <a:ext cx="2744470" cy="198882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5"/>
              </a:spcBef>
            </a:pP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3.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695"/>
              </a:lnSpc>
              <a:spcBef>
                <a:spcPts val="600"/>
              </a:spcBef>
            </a:pP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Важные</a:t>
            </a:r>
            <a:r>
              <a:rPr sz="2400" spc="-95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несрочные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695"/>
              </a:lnSpc>
            </a:pP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дела</a:t>
            </a:r>
            <a:endParaRPr sz="2400">
              <a:latin typeface="Trebuchet MS"/>
              <a:cs typeface="Trebuchet MS"/>
            </a:endParaRPr>
          </a:p>
          <a:p>
            <a:pPr marL="212090" marR="205104" indent="-3175" algn="ctr">
              <a:lnSpc>
                <a:spcPts val="2510"/>
              </a:lnSpc>
              <a:spcBef>
                <a:spcPts val="99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Откажитесь или  делегируйте</a:t>
            </a:r>
            <a:r>
              <a:rPr sz="24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FFFFF"/>
                </a:solidFill>
                <a:latin typeface="Trebuchet MS"/>
                <a:cs typeface="Trebuchet MS"/>
              </a:rPr>
              <a:t>их.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84013" y="3553459"/>
            <a:ext cx="3780536" cy="29327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84013" y="3553459"/>
            <a:ext cx="3780790" cy="2933065"/>
          </a:xfrm>
          <a:custGeom>
            <a:avLst/>
            <a:gdLst/>
            <a:ahLst/>
            <a:cxnLst/>
            <a:rect l="l" t="t" r="r" b="b"/>
            <a:pathLst>
              <a:path w="3780790" h="2933065">
                <a:moveTo>
                  <a:pt x="3780536" y="0"/>
                </a:moveTo>
                <a:lnTo>
                  <a:pt x="3780536" y="2443937"/>
                </a:lnTo>
                <a:lnTo>
                  <a:pt x="3778297" y="2491012"/>
                </a:lnTo>
                <a:lnTo>
                  <a:pt x="3771718" y="2536822"/>
                </a:lnTo>
                <a:lnTo>
                  <a:pt x="3761004" y="2581160"/>
                </a:lnTo>
                <a:lnTo>
                  <a:pt x="3746359" y="2623823"/>
                </a:lnTo>
                <a:lnTo>
                  <a:pt x="3727990" y="2664604"/>
                </a:lnTo>
                <a:lnTo>
                  <a:pt x="3706101" y="2703300"/>
                </a:lnTo>
                <a:lnTo>
                  <a:pt x="3680898" y="2739706"/>
                </a:lnTo>
                <a:lnTo>
                  <a:pt x="3652585" y="2773616"/>
                </a:lnTo>
                <a:lnTo>
                  <a:pt x="3621369" y="2804827"/>
                </a:lnTo>
                <a:lnTo>
                  <a:pt x="3587453" y="2833133"/>
                </a:lnTo>
                <a:lnTo>
                  <a:pt x="3551044" y="2858329"/>
                </a:lnTo>
                <a:lnTo>
                  <a:pt x="3512346" y="2880210"/>
                </a:lnTo>
                <a:lnTo>
                  <a:pt x="3471565" y="2898573"/>
                </a:lnTo>
                <a:lnTo>
                  <a:pt x="3428906" y="2913211"/>
                </a:lnTo>
                <a:lnTo>
                  <a:pt x="3384574" y="2923921"/>
                </a:lnTo>
                <a:lnTo>
                  <a:pt x="3338775" y="2930497"/>
                </a:lnTo>
                <a:lnTo>
                  <a:pt x="3291713" y="2932734"/>
                </a:lnTo>
                <a:lnTo>
                  <a:pt x="0" y="2932734"/>
                </a:lnTo>
                <a:lnTo>
                  <a:pt x="0" y="0"/>
                </a:lnTo>
                <a:lnTo>
                  <a:pt x="3780536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28817" y="4484370"/>
            <a:ext cx="3094355" cy="16706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4.</a:t>
            </a:r>
            <a:endParaRPr sz="2400">
              <a:latin typeface="Trebuchet MS"/>
              <a:cs typeface="Trebuchet MS"/>
            </a:endParaRPr>
          </a:p>
          <a:p>
            <a:pPr marL="12065" marR="5080" algn="ctr">
              <a:lnSpc>
                <a:spcPts val="2510"/>
              </a:lnSpc>
              <a:spcBef>
                <a:spcPts val="990"/>
              </a:spcBef>
            </a:pPr>
            <a:r>
              <a:rPr sz="2400" dirty="0">
                <a:solidFill>
                  <a:srgbClr val="821A08"/>
                </a:solidFill>
                <a:latin typeface="Trebuchet MS"/>
                <a:cs typeface="Trebuchet MS"/>
              </a:rPr>
              <a:t>Неважные</a:t>
            </a:r>
            <a:r>
              <a:rPr sz="2400" spc="-80" dirty="0">
                <a:solidFill>
                  <a:srgbClr val="821A08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821A08"/>
                </a:solidFill>
                <a:latin typeface="Trebuchet MS"/>
                <a:cs typeface="Trebuchet MS"/>
              </a:rPr>
              <a:t>несрочные  </a:t>
            </a:r>
            <a:r>
              <a:rPr sz="2400" spc="-5" dirty="0">
                <a:solidFill>
                  <a:srgbClr val="821A08"/>
                </a:solidFill>
                <a:latin typeface="Trebuchet MS"/>
                <a:cs typeface="Trebuchet MS"/>
              </a:rPr>
              <a:t>дела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80"/>
              </a:spcBef>
            </a:pP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Откажитесь </a:t>
            </a:r>
            <a:r>
              <a:rPr sz="2400" spc="-10" dirty="0">
                <a:solidFill>
                  <a:srgbClr val="FFFFFF"/>
                </a:solidFill>
                <a:latin typeface="Trebuchet MS"/>
                <a:cs typeface="Trebuchet MS"/>
              </a:rPr>
              <a:t>от</a:t>
            </a:r>
            <a:r>
              <a:rPr sz="240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rebuchet MS"/>
                <a:cs typeface="Trebuchet MS"/>
              </a:rPr>
              <a:t>них!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049903" y="2820289"/>
            <a:ext cx="2268347" cy="14663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49903" y="2820289"/>
            <a:ext cx="2268855" cy="1466850"/>
          </a:xfrm>
          <a:custGeom>
            <a:avLst/>
            <a:gdLst/>
            <a:ahLst/>
            <a:cxnLst/>
            <a:rect l="l" t="t" r="r" b="b"/>
            <a:pathLst>
              <a:path w="2268854" h="1466850">
                <a:moveTo>
                  <a:pt x="0" y="244348"/>
                </a:moveTo>
                <a:lnTo>
                  <a:pt x="4967" y="195088"/>
                </a:lnTo>
                <a:lnTo>
                  <a:pt x="19214" y="149215"/>
                </a:lnTo>
                <a:lnTo>
                  <a:pt x="41757" y="107708"/>
                </a:lnTo>
                <a:lnTo>
                  <a:pt x="71612" y="71548"/>
                </a:lnTo>
                <a:lnTo>
                  <a:pt x="107794" y="41717"/>
                </a:lnTo>
                <a:lnTo>
                  <a:pt x="149322" y="19194"/>
                </a:lnTo>
                <a:lnTo>
                  <a:pt x="195210" y="4962"/>
                </a:lnTo>
                <a:lnTo>
                  <a:pt x="244475" y="0"/>
                </a:lnTo>
                <a:lnTo>
                  <a:pt x="2023872" y="0"/>
                </a:lnTo>
                <a:lnTo>
                  <a:pt x="2073136" y="4962"/>
                </a:lnTo>
                <a:lnTo>
                  <a:pt x="2119024" y="19194"/>
                </a:lnTo>
                <a:lnTo>
                  <a:pt x="2160552" y="41717"/>
                </a:lnTo>
                <a:lnTo>
                  <a:pt x="2196734" y="71548"/>
                </a:lnTo>
                <a:lnTo>
                  <a:pt x="2226589" y="107708"/>
                </a:lnTo>
                <a:lnTo>
                  <a:pt x="2249132" y="149215"/>
                </a:lnTo>
                <a:lnTo>
                  <a:pt x="2263379" y="195088"/>
                </a:lnTo>
                <a:lnTo>
                  <a:pt x="2268347" y="244348"/>
                </a:lnTo>
                <a:lnTo>
                  <a:pt x="2268347" y="1221994"/>
                </a:lnTo>
                <a:lnTo>
                  <a:pt x="2263379" y="1271216"/>
                </a:lnTo>
                <a:lnTo>
                  <a:pt x="2249132" y="1317073"/>
                </a:lnTo>
                <a:lnTo>
                  <a:pt x="2226589" y="1358578"/>
                </a:lnTo>
                <a:lnTo>
                  <a:pt x="2196734" y="1394745"/>
                </a:lnTo>
                <a:lnTo>
                  <a:pt x="2160552" y="1424591"/>
                </a:lnTo>
                <a:lnTo>
                  <a:pt x="2119024" y="1447129"/>
                </a:lnTo>
                <a:lnTo>
                  <a:pt x="2073136" y="1461374"/>
                </a:lnTo>
                <a:lnTo>
                  <a:pt x="2023872" y="1466342"/>
                </a:lnTo>
                <a:lnTo>
                  <a:pt x="244475" y="1466342"/>
                </a:lnTo>
                <a:lnTo>
                  <a:pt x="195210" y="1461374"/>
                </a:lnTo>
                <a:lnTo>
                  <a:pt x="149322" y="1447129"/>
                </a:lnTo>
                <a:lnTo>
                  <a:pt x="107794" y="1424591"/>
                </a:lnTo>
                <a:lnTo>
                  <a:pt x="71612" y="1394745"/>
                </a:lnTo>
                <a:lnTo>
                  <a:pt x="41757" y="1358578"/>
                </a:lnTo>
                <a:lnTo>
                  <a:pt x="19214" y="1317073"/>
                </a:lnTo>
                <a:lnTo>
                  <a:pt x="4967" y="1271216"/>
                </a:lnTo>
                <a:lnTo>
                  <a:pt x="0" y="1221994"/>
                </a:lnTo>
                <a:lnTo>
                  <a:pt x="0" y="244348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08526" y="3169361"/>
            <a:ext cx="195262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695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«Квадрат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ts val="2695"/>
              </a:lnSpc>
            </a:pPr>
            <a:r>
              <a:rPr sz="2400" dirty="0">
                <a:latin typeface="Trebuchet MS"/>
                <a:cs typeface="Trebuchet MS"/>
              </a:rPr>
              <a:t>Э</a:t>
            </a:r>
            <a:r>
              <a:rPr sz="2400" spc="-10" dirty="0">
                <a:latin typeface="Trebuchet MS"/>
                <a:cs typeface="Trebuchet MS"/>
              </a:rPr>
              <a:t>й</a:t>
            </a:r>
            <a:r>
              <a:rPr sz="2400" spc="-5" dirty="0">
                <a:latin typeface="Trebuchet MS"/>
                <a:cs typeface="Trebuchet MS"/>
              </a:rPr>
              <a:t>зенх</a:t>
            </a:r>
            <a:r>
              <a:rPr sz="2400" dirty="0">
                <a:latin typeface="Trebuchet MS"/>
                <a:cs typeface="Trebuchet MS"/>
              </a:rPr>
              <a:t>а</a:t>
            </a:r>
            <a:r>
              <a:rPr sz="2400" spc="-5" dirty="0">
                <a:latin typeface="Trebuchet MS"/>
                <a:cs typeface="Trebuchet MS"/>
              </a:rPr>
              <a:t>у</a:t>
            </a:r>
            <a:r>
              <a:rPr sz="2400" spc="-10" dirty="0">
                <a:latin typeface="Trebuchet MS"/>
                <a:cs typeface="Trebuchet MS"/>
              </a:rPr>
              <a:t>э</a:t>
            </a:r>
            <a:r>
              <a:rPr sz="2400" spc="-5" dirty="0">
                <a:latin typeface="Trebuchet MS"/>
                <a:cs typeface="Trebuchet MS"/>
              </a:rPr>
              <a:t>ра»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626" y="857757"/>
            <a:ext cx="7106284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0000"/>
                </a:solidFill>
              </a:rPr>
              <a:t>Основные причины</a:t>
            </a:r>
            <a:r>
              <a:rPr sz="3200" spc="-10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невыстроенных</a:t>
            </a:r>
            <a:endParaRPr sz="3200"/>
          </a:p>
          <a:p>
            <a:pPr marR="5080" algn="r">
              <a:lnSpc>
                <a:spcPct val="100000"/>
              </a:lnSpc>
            </a:pPr>
            <a:r>
              <a:rPr sz="3200" spc="-5" dirty="0">
                <a:solidFill>
                  <a:srgbClr val="FF0000"/>
                </a:solidFill>
              </a:rPr>
              <a:t>отношений со</a:t>
            </a:r>
            <a:r>
              <a:rPr sz="3200" spc="-25" dirty="0">
                <a:solidFill>
                  <a:srgbClr val="FF0000"/>
                </a:solidFill>
              </a:rPr>
              <a:t> </a:t>
            </a:r>
            <a:r>
              <a:rPr sz="3200" spc="-5" dirty="0">
                <a:solidFill>
                  <a:srgbClr val="FF0000"/>
                </a:solidFill>
              </a:rPr>
              <a:t>временем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9" y="2180208"/>
            <a:ext cx="4407866" cy="3195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" y="2180208"/>
            <a:ext cx="4408170" cy="3195955"/>
          </a:xfrm>
          <a:custGeom>
            <a:avLst/>
            <a:gdLst/>
            <a:ahLst/>
            <a:cxnLst/>
            <a:rect l="l" t="t" r="r" b="b"/>
            <a:pathLst>
              <a:path w="4408170" h="3195954">
                <a:moveTo>
                  <a:pt x="3289377" y="3195447"/>
                </a:moveTo>
                <a:lnTo>
                  <a:pt x="3289377" y="2396616"/>
                </a:lnTo>
                <a:lnTo>
                  <a:pt x="0" y="2396616"/>
                </a:lnTo>
                <a:lnTo>
                  <a:pt x="0" y="798829"/>
                </a:lnTo>
                <a:lnTo>
                  <a:pt x="3289377" y="798829"/>
                </a:lnTo>
                <a:lnTo>
                  <a:pt x="3289377" y="0"/>
                </a:lnTo>
                <a:lnTo>
                  <a:pt x="4407866" y="1597786"/>
                </a:lnTo>
                <a:lnTo>
                  <a:pt x="3289377" y="3195447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1159" y="3499866"/>
            <a:ext cx="30632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solidFill>
                  <a:srgbClr val="FFFFFF"/>
                </a:solidFill>
                <a:latin typeface="Trebuchet MS"/>
                <a:cs typeface="Trebuchet MS"/>
              </a:rPr>
              <a:t>Прокрастинация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2790" y="2180208"/>
            <a:ext cx="4482211" cy="3195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42790" y="2180208"/>
            <a:ext cx="4482465" cy="3195320"/>
          </a:xfrm>
          <a:custGeom>
            <a:avLst/>
            <a:gdLst/>
            <a:ahLst/>
            <a:cxnLst/>
            <a:rect l="l" t="t" r="r" b="b"/>
            <a:pathLst>
              <a:path w="4482465" h="3195320">
                <a:moveTo>
                  <a:pt x="1118362" y="0"/>
                </a:moveTo>
                <a:lnTo>
                  <a:pt x="1118362" y="798829"/>
                </a:lnTo>
                <a:lnTo>
                  <a:pt x="4482211" y="798829"/>
                </a:lnTo>
                <a:lnTo>
                  <a:pt x="4482211" y="2396363"/>
                </a:lnTo>
                <a:lnTo>
                  <a:pt x="1118362" y="2396363"/>
                </a:lnTo>
                <a:lnTo>
                  <a:pt x="1118362" y="3195192"/>
                </a:lnTo>
                <a:lnTo>
                  <a:pt x="0" y="1597659"/>
                </a:lnTo>
                <a:lnTo>
                  <a:pt x="1118362" y="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493511" y="3491610"/>
            <a:ext cx="31394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b="1" spc="-10" dirty="0">
                <a:solidFill>
                  <a:srgbClr val="FFFFFF"/>
                </a:solidFill>
                <a:latin typeface="Trebuchet MS"/>
                <a:cs typeface="Trebuchet MS"/>
              </a:rPr>
              <a:t>Перфекционизм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09644" y="633983"/>
            <a:ext cx="499110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75904" y="633983"/>
            <a:ext cx="768096" cy="777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09998" y="208025"/>
            <a:ext cx="43942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Прокрастинаторы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251523" y="1340738"/>
            <a:ext cx="8892476" cy="16313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523" y="1340738"/>
            <a:ext cx="8892540" cy="1631314"/>
          </a:xfrm>
          <a:custGeom>
            <a:avLst/>
            <a:gdLst/>
            <a:ahLst/>
            <a:cxnLst/>
            <a:rect l="l" t="t" r="r" b="b"/>
            <a:pathLst>
              <a:path w="8892540" h="1631314">
                <a:moveTo>
                  <a:pt x="0" y="271907"/>
                </a:moveTo>
                <a:lnTo>
                  <a:pt x="4380" y="223046"/>
                </a:lnTo>
                <a:lnTo>
                  <a:pt x="17010" y="177052"/>
                </a:lnTo>
                <a:lnTo>
                  <a:pt x="37121" y="134695"/>
                </a:lnTo>
                <a:lnTo>
                  <a:pt x="63945" y="96743"/>
                </a:lnTo>
                <a:lnTo>
                  <a:pt x="96715" y="63967"/>
                </a:lnTo>
                <a:lnTo>
                  <a:pt x="134663" y="37135"/>
                </a:lnTo>
                <a:lnTo>
                  <a:pt x="177020" y="17017"/>
                </a:lnTo>
                <a:lnTo>
                  <a:pt x="223020" y="4382"/>
                </a:lnTo>
                <a:lnTo>
                  <a:pt x="271894" y="0"/>
                </a:lnTo>
                <a:lnTo>
                  <a:pt x="8620569" y="0"/>
                </a:lnTo>
                <a:lnTo>
                  <a:pt x="8669430" y="4382"/>
                </a:lnTo>
                <a:lnTo>
                  <a:pt x="8715424" y="17017"/>
                </a:lnTo>
                <a:lnTo>
                  <a:pt x="8757781" y="37135"/>
                </a:lnTo>
                <a:lnTo>
                  <a:pt x="8795732" y="63967"/>
                </a:lnTo>
                <a:lnTo>
                  <a:pt x="8828508" y="96743"/>
                </a:lnTo>
                <a:lnTo>
                  <a:pt x="8855340" y="134695"/>
                </a:lnTo>
                <a:lnTo>
                  <a:pt x="8875458" y="177052"/>
                </a:lnTo>
                <a:lnTo>
                  <a:pt x="8888093" y="223046"/>
                </a:lnTo>
                <a:lnTo>
                  <a:pt x="8892476" y="271907"/>
                </a:lnTo>
                <a:lnTo>
                  <a:pt x="8892476" y="1359535"/>
                </a:lnTo>
                <a:lnTo>
                  <a:pt x="8888093" y="1408391"/>
                </a:lnTo>
                <a:lnTo>
                  <a:pt x="8875458" y="1454373"/>
                </a:lnTo>
                <a:lnTo>
                  <a:pt x="8855340" y="1496713"/>
                </a:lnTo>
                <a:lnTo>
                  <a:pt x="8828508" y="1534645"/>
                </a:lnTo>
                <a:lnTo>
                  <a:pt x="8795732" y="1567400"/>
                </a:lnTo>
                <a:lnTo>
                  <a:pt x="8757781" y="1594212"/>
                </a:lnTo>
                <a:lnTo>
                  <a:pt x="8715424" y="1614313"/>
                </a:lnTo>
                <a:lnTo>
                  <a:pt x="8669430" y="1626936"/>
                </a:lnTo>
                <a:lnTo>
                  <a:pt x="8620569" y="1631314"/>
                </a:lnTo>
                <a:lnTo>
                  <a:pt x="271894" y="1631314"/>
                </a:lnTo>
                <a:lnTo>
                  <a:pt x="223020" y="1626936"/>
                </a:lnTo>
                <a:lnTo>
                  <a:pt x="177020" y="1614313"/>
                </a:lnTo>
                <a:lnTo>
                  <a:pt x="134663" y="1594212"/>
                </a:lnTo>
                <a:lnTo>
                  <a:pt x="96715" y="1567400"/>
                </a:lnTo>
                <a:lnTo>
                  <a:pt x="63945" y="1534645"/>
                </a:lnTo>
                <a:lnTo>
                  <a:pt x="37121" y="1496713"/>
                </a:lnTo>
                <a:lnTo>
                  <a:pt x="17010" y="1454373"/>
                </a:lnTo>
                <a:lnTo>
                  <a:pt x="4380" y="1408391"/>
                </a:lnTo>
                <a:lnTo>
                  <a:pt x="0" y="1359535"/>
                </a:lnTo>
                <a:lnTo>
                  <a:pt x="0" y="271907"/>
                </a:lnTo>
                <a:close/>
              </a:path>
            </a:pathLst>
          </a:custGeom>
          <a:ln w="158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523" y="3078352"/>
            <a:ext cx="8892540" cy="1412240"/>
          </a:xfrm>
          <a:custGeom>
            <a:avLst/>
            <a:gdLst/>
            <a:ahLst/>
            <a:cxnLst/>
            <a:rect l="l" t="t" r="r" b="b"/>
            <a:pathLst>
              <a:path w="8892540" h="1412239">
                <a:moveTo>
                  <a:pt x="0" y="235331"/>
                </a:moveTo>
                <a:lnTo>
                  <a:pt x="4780" y="187881"/>
                </a:lnTo>
                <a:lnTo>
                  <a:pt x="18492" y="143696"/>
                </a:lnTo>
                <a:lnTo>
                  <a:pt x="40189" y="103720"/>
                </a:lnTo>
                <a:lnTo>
                  <a:pt x="68924" y="68897"/>
                </a:lnTo>
                <a:lnTo>
                  <a:pt x="103751" y="40170"/>
                </a:lnTo>
                <a:lnTo>
                  <a:pt x="143723" y="18482"/>
                </a:lnTo>
                <a:lnTo>
                  <a:pt x="187894" y="4777"/>
                </a:lnTo>
                <a:lnTo>
                  <a:pt x="235318" y="0"/>
                </a:lnTo>
                <a:lnTo>
                  <a:pt x="8657145" y="0"/>
                </a:lnTo>
                <a:lnTo>
                  <a:pt x="8704558" y="4777"/>
                </a:lnTo>
                <a:lnTo>
                  <a:pt x="8748726" y="18482"/>
                </a:lnTo>
                <a:lnTo>
                  <a:pt x="8788699" y="40170"/>
                </a:lnTo>
                <a:lnTo>
                  <a:pt x="8823531" y="68897"/>
                </a:lnTo>
                <a:lnTo>
                  <a:pt x="8852272" y="103720"/>
                </a:lnTo>
                <a:lnTo>
                  <a:pt x="8873976" y="143696"/>
                </a:lnTo>
                <a:lnTo>
                  <a:pt x="8887693" y="187881"/>
                </a:lnTo>
                <a:lnTo>
                  <a:pt x="8892476" y="235331"/>
                </a:lnTo>
                <a:lnTo>
                  <a:pt x="8892476" y="1176528"/>
                </a:lnTo>
                <a:lnTo>
                  <a:pt x="8887693" y="1223977"/>
                </a:lnTo>
                <a:lnTo>
                  <a:pt x="8873976" y="1268162"/>
                </a:lnTo>
                <a:lnTo>
                  <a:pt x="8852272" y="1308138"/>
                </a:lnTo>
                <a:lnTo>
                  <a:pt x="8823531" y="1342961"/>
                </a:lnTo>
                <a:lnTo>
                  <a:pt x="8788699" y="1371688"/>
                </a:lnTo>
                <a:lnTo>
                  <a:pt x="8748726" y="1393376"/>
                </a:lnTo>
                <a:lnTo>
                  <a:pt x="8704558" y="1407081"/>
                </a:lnTo>
                <a:lnTo>
                  <a:pt x="8657145" y="1411859"/>
                </a:lnTo>
                <a:lnTo>
                  <a:pt x="235318" y="1411859"/>
                </a:lnTo>
                <a:lnTo>
                  <a:pt x="187894" y="1407081"/>
                </a:lnTo>
                <a:lnTo>
                  <a:pt x="143723" y="1393376"/>
                </a:lnTo>
                <a:lnTo>
                  <a:pt x="103751" y="1371688"/>
                </a:lnTo>
                <a:lnTo>
                  <a:pt x="68924" y="1342961"/>
                </a:lnTo>
                <a:lnTo>
                  <a:pt x="40189" y="1308138"/>
                </a:lnTo>
                <a:lnTo>
                  <a:pt x="18492" y="1268162"/>
                </a:lnTo>
                <a:lnTo>
                  <a:pt x="4780" y="1223977"/>
                </a:lnTo>
                <a:lnTo>
                  <a:pt x="0" y="1176528"/>
                </a:lnTo>
                <a:lnTo>
                  <a:pt x="0" y="235331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14629" y="1524127"/>
            <a:ext cx="7957184" cy="263779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22860" marR="286385">
              <a:lnSpc>
                <a:spcPts val="2930"/>
              </a:lnSpc>
              <a:spcBef>
                <a:spcPts val="550"/>
              </a:spcBef>
            </a:pP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Медлят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и </a:t>
            </a: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откладывают дела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на </a:t>
            </a: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«потом»,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что  </a:t>
            </a: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является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признаком </a:t>
            </a: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того,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что в данной </a:t>
            </a: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сфере 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испытывают </a:t>
            </a: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тревогу,</a:t>
            </a:r>
            <a:r>
              <a:rPr sz="280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стресс.</a:t>
            </a:r>
            <a:endParaRPr sz="28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750">
              <a:latin typeface="Times New Roman"/>
              <a:cs typeface="Times New Roman"/>
            </a:endParaRPr>
          </a:p>
          <a:p>
            <a:pPr marL="12700" marR="5080">
              <a:lnSpc>
                <a:spcPts val="2930"/>
              </a:lnSpc>
            </a:pP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Начинают заниматься чем-то </a:t>
            </a:r>
            <a:r>
              <a:rPr sz="2800" spc="-10" dirty="0">
                <a:solidFill>
                  <a:srgbClr val="C3250C"/>
                </a:solidFill>
                <a:latin typeface="Trebuchet MS"/>
                <a:cs typeface="Trebuchet MS"/>
              </a:rPr>
              <a:t>более </a:t>
            </a:r>
            <a:r>
              <a:rPr sz="2800" spc="-5" dirty="0">
                <a:solidFill>
                  <a:srgbClr val="C3250C"/>
                </a:solidFill>
                <a:latin typeface="Trebuchet MS"/>
                <a:cs typeface="Trebuchet MS"/>
              </a:rPr>
              <a:t>приятным и  простым.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39720" y="4221098"/>
            <a:ext cx="4394834" cy="26368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1271" y="633983"/>
            <a:ext cx="4919472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75904" y="633983"/>
            <a:ext cx="768096" cy="777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81627" y="208025"/>
            <a:ext cx="43237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0000"/>
                </a:solidFill>
              </a:rPr>
              <a:t>Перфекционисты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467537" y="1421638"/>
            <a:ext cx="8352993" cy="23793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67537" y="1421638"/>
            <a:ext cx="8353425" cy="2379345"/>
          </a:xfrm>
          <a:custGeom>
            <a:avLst/>
            <a:gdLst/>
            <a:ahLst/>
            <a:cxnLst/>
            <a:rect l="l" t="t" r="r" b="b"/>
            <a:pathLst>
              <a:path w="8353425" h="2379345">
                <a:moveTo>
                  <a:pt x="0" y="396494"/>
                </a:moveTo>
                <a:lnTo>
                  <a:pt x="2668" y="350259"/>
                </a:lnTo>
                <a:lnTo>
                  <a:pt x="10474" y="305590"/>
                </a:lnTo>
                <a:lnTo>
                  <a:pt x="23120" y="262784"/>
                </a:lnTo>
                <a:lnTo>
                  <a:pt x="40309" y="222138"/>
                </a:lnTo>
                <a:lnTo>
                  <a:pt x="61743" y="183951"/>
                </a:lnTo>
                <a:lnTo>
                  <a:pt x="87124" y="148519"/>
                </a:lnTo>
                <a:lnTo>
                  <a:pt x="116155" y="116141"/>
                </a:lnTo>
                <a:lnTo>
                  <a:pt x="148539" y="87114"/>
                </a:lnTo>
                <a:lnTo>
                  <a:pt x="183977" y="61736"/>
                </a:lnTo>
                <a:lnTo>
                  <a:pt x="222172" y="40305"/>
                </a:lnTo>
                <a:lnTo>
                  <a:pt x="262826" y="23118"/>
                </a:lnTo>
                <a:lnTo>
                  <a:pt x="305642" y="10473"/>
                </a:lnTo>
                <a:lnTo>
                  <a:pt x="350323" y="2667"/>
                </a:lnTo>
                <a:lnTo>
                  <a:pt x="396570" y="0"/>
                </a:lnTo>
                <a:lnTo>
                  <a:pt x="7956372" y="0"/>
                </a:lnTo>
                <a:lnTo>
                  <a:pt x="8002631" y="2667"/>
                </a:lnTo>
                <a:lnTo>
                  <a:pt x="8047322" y="10473"/>
                </a:lnTo>
                <a:lnTo>
                  <a:pt x="8090146" y="23118"/>
                </a:lnTo>
                <a:lnTo>
                  <a:pt x="8130807" y="40305"/>
                </a:lnTo>
                <a:lnTo>
                  <a:pt x="8169008" y="61736"/>
                </a:lnTo>
                <a:lnTo>
                  <a:pt x="8204449" y="87114"/>
                </a:lnTo>
                <a:lnTo>
                  <a:pt x="8236835" y="116141"/>
                </a:lnTo>
                <a:lnTo>
                  <a:pt x="8265868" y="148519"/>
                </a:lnTo>
                <a:lnTo>
                  <a:pt x="8291250" y="183951"/>
                </a:lnTo>
                <a:lnTo>
                  <a:pt x="8312684" y="222138"/>
                </a:lnTo>
                <a:lnTo>
                  <a:pt x="8329873" y="262784"/>
                </a:lnTo>
                <a:lnTo>
                  <a:pt x="8342519" y="305590"/>
                </a:lnTo>
                <a:lnTo>
                  <a:pt x="8350325" y="350259"/>
                </a:lnTo>
                <a:lnTo>
                  <a:pt x="8352993" y="396494"/>
                </a:lnTo>
                <a:lnTo>
                  <a:pt x="8352993" y="1982724"/>
                </a:lnTo>
                <a:lnTo>
                  <a:pt x="8350325" y="2028983"/>
                </a:lnTo>
                <a:lnTo>
                  <a:pt x="8342519" y="2073674"/>
                </a:lnTo>
                <a:lnTo>
                  <a:pt x="8329873" y="2116498"/>
                </a:lnTo>
                <a:lnTo>
                  <a:pt x="8312684" y="2157159"/>
                </a:lnTo>
                <a:lnTo>
                  <a:pt x="8291250" y="2195359"/>
                </a:lnTo>
                <a:lnTo>
                  <a:pt x="8265868" y="2230801"/>
                </a:lnTo>
                <a:lnTo>
                  <a:pt x="8236835" y="2263187"/>
                </a:lnTo>
                <a:lnTo>
                  <a:pt x="8204449" y="2292220"/>
                </a:lnTo>
                <a:lnTo>
                  <a:pt x="8169008" y="2317602"/>
                </a:lnTo>
                <a:lnTo>
                  <a:pt x="8130807" y="2339036"/>
                </a:lnTo>
                <a:lnTo>
                  <a:pt x="8090146" y="2356225"/>
                </a:lnTo>
                <a:lnTo>
                  <a:pt x="8047322" y="2368871"/>
                </a:lnTo>
                <a:lnTo>
                  <a:pt x="8002631" y="2376677"/>
                </a:lnTo>
                <a:lnTo>
                  <a:pt x="7956372" y="2379345"/>
                </a:lnTo>
                <a:lnTo>
                  <a:pt x="396570" y="2379345"/>
                </a:lnTo>
                <a:lnTo>
                  <a:pt x="350323" y="2376677"/>
                </a:lnTo>
                <a:lnTo>
                  <a:pt x="305642" y="2368871"/>
                </a:lnTo>
                <a:lnTo>
                  <a:pt x="262826" y="2356225"/>
                </a:lnTo>
                <a:lnTo>
                  <a:pt x="222172" y="2339036"/>
                </a:lnTo>
                <a:lnTo>
                  <a:pt x="183977" y="2317602"/>
                </a:lnTo>
                <a:lnTo>
                  <a:pt x="148540" y="2292220"/>
                </a:lnTo>
                <a:lnTo>
                  <a:pt x="116157" y="2263187"/>
                </a:lnTo>
                <a:lnTo>
                  <a:pt x="87126" y="2230801"/>
                </a:lnTo>
                <a:lnTo>
                  <a:pt x="61746" y="2195359"/>
                </a:lnTo>
                <a:lnTo>
                  <a:pt x="40313" y="2157159"/>
                </a:lnTo>
                <a:lnTo>
                  <a:pt x="23126" y="2116498"/>
                </a:lnTo>
                <a:lnTo>
                  <a:pt x="10482" y="2073674"/>
                </a:lnTo>
                <a:lnTo>
                  <a:pt x="2678" y="2028983"/>
                </a:lnTo>
                <a:lnTo>
                  <a:pt x="12" y="1982724"/>
                </a:lnTo>
                <a:lnTo>
                  <a:pt x="0" y="396494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81634" y="2148586"/>
            <a:ext cx="6583045" cy="85216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585"/>
              </a:spcBef>
            </a:pP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Могут испытывать выраженный страх  неудачи, им </a:t>
            </a:r>
            <a:r>
              <a:rPr sz="2900" dirty="0">
                <a:solidFill>
                  <a:srgbClr val="C3250C"/>
                </a:solidFill>
                <a:latin typeface="Trebuchet MS"/>
                <a:cs typeface="Trebuchet MS"/>
              </a:rPr>
              <a:t>бывает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«сложно</a:t>
            </a:r>
            <a:r>
              <a:rPr sz="2900" spc="-90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начать».</a:t>
            </a:r>
            <a:endParaRPr sz="29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7537" y="4281170"/>
            <a:ext cx="8353425" cy="2379980"/>
          </a:xfrm>
          <a:custGeom>
            <a:avLst/>
            <a:gdLst/>
            <a:ahLst/>
            <a:cxnLst/>
            <a:rect l="l" t="t" r="r" b="b"/>
            <a:pathLst>
              <a:path w="8353425" h="2379979">
                <a:moveTo>
                  <a:pt x="0" y="396620"/>
                </a:moveTo>
                <a:lnTo>
                  <a:pt x="2668" y="350361"/>
                </a:lnTo>
                <a:lnTo>
                  <a:pt x="10474" y="305670"/>
                </a:lnTo>
                <a:lnTo>
                  <a:pt x="23120" y="262846"/>
                </a:lnTo>
                <a:lnTo>
                  <a:pt x="40309" y="222185"/>
                </a:lnTo>
                <a:lnTo>
                  <a:pt x="61743" y="183985"/>
                </a:lnTo>
                <a:lnTo>
                  <a:pt x="87124" y="148543"/>
                </a:lnTo>
                <a:lnTo>
                  <a:pt x="116155" y="116157"/>
                </a:lnTo>
                <a:lnTo>
                  <a:pt x="148539" y="87124"/>
                </a:lnTo>
                <a:lnTo>
                  <a:pt x="183977" y="61742"/>
                </a:lnTo>
                <a:lnTo>
                  <a:pt x="222172" y="40308"/>
                </a:lnTo>
                <a:lnTo>
                  <a:pt x="262826" y="23119"/>
                </a:lnTo>
                <a:lnTo>
                  <a:pt x="305642" y="10473"/>
                </a:lnTo>
                <a:lnTo>
                  <a:pt x="350323" y="2667"/>
                </a:lnTo>
                <a:lnTo>
                  <a:pt x="396570" y="0"/>
                </a:lnTo>
                <a:lnTo>
                  <a:pt x="7956372" y="0"/>
                </a:lnTo>
                <a:lnTo>
                  <a:pt x="8002631" y="2667"/>
                </a:lnTo>
                <a:lnTo>
                  <a:pt x="8047322" y="10473"/>
                </a:lnTo>
                <a:lnTo>
                  <a:pt x="8090146" y="23119"/>
                </a:lnTo>
                <a:lnTo>
                  <a:pt x="8130807" y="40308"/>
                </a:lnTo>
                <a:lnTo>
                  <a:pt x="8169008" y="61742"/>
                </a:lnTo>
                <a:lnTo>
                  <a:pt x="8204449" y="87124"/>
                </a:lnTo>
                <a:lnTo>
                  <a:pt x="8236835" y="116157"/>
                </a:lnTo>
                <a:lnTo>
                  <a:pt x="8265868" y="148543"/>
                </a:lnTo>
                <a:lnTo>
                  <a:pt x="8291250" y="183985"/>
                </a:lnTo>
                <a:lnTo>
                  <a:pt x="8312684" y="222185"/>
                </a:lnTo>
                <a:lnTo>
                  <a:pt x="8329873" y="262846"/>
                </a:lnTo>
                <a:lnTo>
                  <a:pt x="8342519" y="305670"/>
                </a:lnTo>
                <a:lnTo>
                  <a:pt x="8350325" y="350361"/>
                </a:lnTo>
                <a:lnTo>
                  <a:pt x="8352993" y="396620"/>
                </a:lnTo>
                <a:lnTo>
                  <a:pt x="8352993" y="1982787"/>
                </a:lnTo>
                <a:lnTo>
                  <a:pt x="8350325" y="2029036"/>
                </a:lnTo>
                <a:lnTo>
                  <a:pt x="8342519" y="2073718"/>
                </a:lnTo>
                <a:lnTo>
                  <a:pt x="8329873" y="2116536"/>
                </a:lnTo>
                <a:lnTo>
                  <a:pt x="8312684" y="2157191"/>
                </a:lnTo>
                <a:lnTo>
                  <a:pt x="8291250" y="2195386"/>
                </a:lnTo>
                <a:lnTo>
                  <a:pt x="8265868" y="2230823"/>
                </a:lnTo>
                <a:lnTo>
                  <a:pt x="8236835" y="2263206"/>
                </a:lnTo>
                <a:lnTo>
                  <a:pt x="8204449" y="2292237"/>
                </a:lnTo>
                <a:lnTo>
                  <a:pt x="8169008" y="2317617"/>
                </a:lnTo>
                <a:lnTo>
                  <a:pt x="8130807" y="2339050"/>
                </a:lnTo>
                <a:lnTo>
                  <a:pt x="8090146" y="2356238"/>
                </a:lnTo>
                <a:lnTo>
                  <a:pt x="8047322" y="2368884"/>
                </a:lnTo>
                <a:lnTo>
                  <a:pt x="8002631" y="2376689"/>
                </a:lnTo>
                <a:lnTo>
                  <a:pt x="7956372" y="2379357"/>
                </a:lnTo>
                <a:lnTo>
                  <a:pt x="396570" y="2379357"/>
                </a:lnTo>
                <a:lnTo>
                  <a:pt x="350323" y="2376689"/>
                </a:lnTo>
                <a:lnTo>
                  <a:pt x="305642" y="2368884"/>
                </a:lnTo>
                <a:lnTo>
                  <a:pt x="262826" y="2356238"/>
                </a:lnTo>
                <a:lnTo>
                  <a:pt x="222172" y="2339050"/>
                </a:lnTo>
                <a:lnTo>
                  <a:pt x="183977" y="2317617"/>
                </a:lnTo>
                <a:lnTo>
                  <a:pt x="148540" y="2292237"/>
                </a:lnTo>
                <a:lnTo>
                  <a:pt x="116157" y="2263206"/>
                </a:lnTo>
                <a:lnTo>
                  <a:pt x="87126" y="2230823"/>
                </a:lnTo>
                <a:lnTo>
                  <a:pt x="61746" y="2195386"/>
                </a:lnTo>
                <a:lnTo>
                  <a:pt x="40313" y="2157191"/>
                </a:lnTo>
                <a:lnTo>
                  <a:pt x="23126" y="2116536"/>
                </a:lnTo>
                <a:lnTo>
                  <a:pt x="10482" y="2073718"/>
                </a:lnTo>
                <a:lnTo>
                  <a:pt x="2678" y="2029036"/>
                </a:lnTo>
                <a:lnTo>
                  <a:pt x="12" y="1982787"/>
                </a:lnTo>
                <a:lnTo>
                  <a:pt x="0" y="396620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1634" y="4431284"/>
            <a:ext cx="7237095" cy="2007870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 marR="5080">
              <a:lnSpc>
                <a:spcPct val="87100"/>
              </a:lnSpc>
              <a:spcBef>
                <a:spcPts val="550"/>
              </a:spcBef>
            </a:pP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Концентрируют внимание на собственных  недостатках </a:t>
            </a:r>
            <a:r>
              <a:rPr sz="2900" dirty="0">
                <a:solidFill>
                  <a:srgbClr val="C3250C"/>
                </a:solidFill>
                <a:latin typeface="Trebuchet MS"/>
                <a:cs typeface="Trebuchet MS"/>
              </a:rPr>
              <a:t>и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мысли </a:t>
            </a:r>
            <a:r>
              <a:rPr sz="2900" dirty="0">
                <a:solidFill>
                  <a:srgbClr val="C3250C"/>
                </a:solidFill>
                <a:latin typeface="Trebuchet MS"/>
                <a:cs typeface="Trebuchet MS"/>
              </a:rPr>
              <a:t>о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том, как </a:t>
            </a:r>
            <a:r>
              <a:rPr sz="2900" dirty="0">
                <a:solidFill>
                  <a:srgbClr val="C3250C"/>
                </a:solidFill>
                <a:latin typeface="Trebuchet MS"/>
                <a:cs typeface="Trebuchet MS"/>
              </a:rPr>
              <a:t>избежать 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ошибки. Часто возникает неосознанное  сопротивление начинанию</a:t>
            </a:r>
            <a:r>
              <a:rPr sz="2900" spc="-3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либо</a:t>
            </a:r>
            <a:endParaRPr sz="2900">
              <a:latin typeface="Trebuchet MS"/>
              <a:cs typeface="Trebuchet MS"/>
            </a:endParaRPr>
          </a:p>
          <a:p>
            <a:pPr marL="12700">
              <a:lnSpc>
                <a:spcPts val="3025"/>
              </a:lnSpc>
            </a:pPr>
            <a:r>
              <a:rPr sz="2900" dirty="0">
                <a:solidFill>
                  <a:srgbClr val="C3250C"/>
                </a:solidFill>
                <a:latin typeface="Trebuchet MS"/>
                <a:cs typeface="Trebuchet MS"/>
              </a:rPr>
              <a:t>продолжению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какой-либо</a:t>
            </a:r>
            <a:r>
              <a:rPr sz="2900" spc="-55" dirty="0">
                <a:solidFill>
                  <a:srgbClr val="C3250C"/>
                </a:solidFill>
                <a:latin typeface="Trebuchet MS"/>
                <a:cs typeface="Trebuchet MS"/>
              </a:rPr>
              <a:t> </a:t>
            </a:r>
            <a:r>
              <a:rPr sz="2900" spc="-5" dirty="0">
                <a:solidFill>
                  <a:srgbClr val="C3250C"/>
                </a:solidFill>
                <a:latin typeface="Trebuchet MS"/>
                <a:cs typeface="Trebuchet MS"/>
              </a:rPr>
              <a:t>деятельности.</a:t>
            </a:r>
            <a:endParaRPr sz="29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5C6A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893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Calibri</vt:lpstr>
      <vt:lpstr>Georgia</vt:lpstr>
      <vt:lpstr>Times New Roman</vt:lpstr>
      <vt:lpstr>Trebuchet MS</vt:lpstr>
      <vt:lpstr>Wingdings</vt:lpstr>
      <vt:lpstr>Office Theme</vt:lpstr>
      <vt:lpstr>Презентация PowerPoint</vt:lpstr>
      <vt:lpstr>Темпоральные способности личности</vt:lpstr>
      <vt:lpstr>Типы по организации  времени</vt:lpstr>
      <vt:lpstr>Презентация PowerPoint</vt:lpstr>
      <vt:lpstr>Техника «Искусство маленьких шагов»</vt:lpstr>
      <vt:lpstr>Презентация PowerPoint</vt:lpstr>
      <vt:lpstr>Основные причины невыстроенных отношений со временем</vt:lpstr>
      <vt:lpstr>Прокрастинаторы</vt:lpstr>
      <vt:lpstr>Перфекционисты</vt:lpstr>
      <vt:lpstr> борьбы с тревогой,  связанной с  начинанием либо  завершением  каких-либо дел,</vt:lpstr>
      <vt:lpstr>продолжительность работы, разбейте работу на</vt:lpstr>
      <vt:lpstr>Презентация PowerPoint</vt:lpstr>
      <vt:lpstr>Презентация PowerPoint</vt:lpstr>
      <vt:lpstr>то в данном случае поможет четкая расстановка  приоритетов и грамотное планирование, а также  выявление и минимизирование «поглотителей  времени». Используйте техники «Хронометраж»,</vt:lpstr>
      <vt:lpstr>Презентация PowerPoint</vt:lpstr>
      <vt:lpstr>Презентация PowerPoint</vt:lpstr>
      <vt:lpstr>«Хронометраж»</vt:lpstr>
      <vt:lpstr>«Скрытое время»</vt:lpstr>
      <vt:lpstr>Желаем Вам всё успевать  и успешной сдачи экзаменов!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ПЕДАГОГ-ПСИХОЛОГ ЛЕБЕДЕВА АННА ЛЕОНИДОВНА</dc:title>
  <dc:creator>Администратор</dc:creator>
  <cp:lastModifiedBy>Пользователь</cp:lastModifiedBy>
  <cp:revision>2</cp:revision>
  <dcterms:created xsi:type="dcterms:W3CDTF">2020-05-26T08:36:57Z</dcterms:created>
  <dcterms:modified xsi:type="dcterms:W3CDTF">2020-05-26T09:29:50Z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2020-05-26T00:00:00Z</vt:filetime>
  </property>
</Properties>
</file>