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730" r:id="rId4"/>
  </p:sldMasterIdLst>
  <p:notesMasterIdLst>
    <p:notesMasterId r:id="rId18"/>
  </p:notesMasterIdLst>
  <p:handoutMasterIdLst>
    <p:handoutMasterId r:id="rId19"/>
  </p:handoutMasterIdLst>
  <p:sldIdLst>
    <p:sldId id="256" r:id="rId5"/>
    <p:sldId id="258" r:id="rId6"/>
    <p:sldId id="259" r:id="rId7"/>
    <p:sldId id="260" r:id="rId8"/>
    <p:sldId id="261" r:id="rId9"/>
    <p:sldId id="262" r:id="rId10"/>
    <p:sldId id="263" r:id="rId11"/>
    <p:sldId id="267" r:id="rId12"/>
    <p:sldId id="264" r:id="rId13"/>
    <p:sldId id="265" r:id="rId14"/>
    <p:sldId id="266" r:id="rId15"/>
    <p:sldId id="257" r:id="rId16"/>
    <p:sldId id="268" r:id="rId17"/>
  </p:sldIdLst>
  <p:sldSz cx="12192000" cy="6858000"/>
  <p:notesSz cx="6858000" cy="9144000"/>
  <p:defaultTextStyle>
    <a:defPPr rtl="0"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5" name="Автор" initials="A" lastIdx="0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D24726"/>
    <a:srgbClr val="404040"/>
    <a:srgbClr val="FF9B45"/>
    <a:srgbClr val="DD462F"/>
    <a:srgbClr val="F8CFB6"/>
    <a:srgbClr val="F8CAB6"/>
    <a:srgbClr val="923922"/>
    <a:srgbClr val="F5F5F5"/>
    <a:srgbClr val="F2F2F2"/>
    <a:srgbClr val="D2B4A6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241" autoAdjust="0"/>
  </p:normalViewPr>
  <p:slideViewPr>
    <p:cSldViewPr snapToGrid="0">
      <p:cViewPr>
        <p:scale>
          <a:sx n="46" d="100"/>
          <a:sy n="46" d="100"/>
        </p:scale>
        <p:origin x="-1867" y="-87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8" d="100"/>
          <a:sy n="78" d="100"/>
        </p:scale>
        <p:origin x="3264" y="84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98014AD-F481-4E14-9BD9-D47CBAE72461}" type="datetime1">
              <a:rPr lang="ru-RU" smtClean="0"/>
              <a:pPr rtl="0"/>
              <a:t>30.04.2020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/>
          </a:p>
        </p:txBody>
      </p:sp>
      <p:sp>
        <p:nvSpPr>
          <p:cNvPr id="5" name="Номер слайда 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C679768-A2FC-4D08-91F6-8DCE6C566B36}" type="slidenum">
              <a:rPr lang="ru-RU" smtClean="0"/>
              <a:pPr rtl="0"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3025516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 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noProof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5455C72D-B947-43B7-ACB2-A2F85E78585E}" type="datetime1">
              <a:rPr lang="ru-RU" noProof="0" smtClean="0"/>
              <a:pPr rtl="0"/>
              <a:t>30.04.2020</a:t>
            </a:fld>
            <a:endParaRPr lang="ru-RU" noProof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noProof="0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DF61EA0F-A667-4B49-8422-0062BC55E249}" type="slidenum">
              <a:rPr lang="ru-RU" noProof="0" smtClean="0"/>
              <a:pPr rtl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="" xmlns:p14="http://schemas.microsoft.com/office/powerpoint/2010/main" val="338191029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2EB7719-815B-4B5E-83ED-26C3E4DC4C4F}" type="datetime1">
              <a:rPr lang="ru-RU" noProof="0" smtClean="0"/>
              <a:pPr rtl="0"/>
              <a:t>30.04.2020</a:t>
            </a:fld>
            <a:endParaRPr lang="ru-RU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pPr rtl="0"/>
            <a:fld id="{9860EDB8-5305-433F-BE41-D7A86D811DB3}" type="slidenum">
              <a:rPr lang="ru-RU" noProof="0" smtClean="0"/>
              <a:pPr rtl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="" xmlns:p14="http://schemas.microsoft.com/office/powerpoint/2010/main" val="3900740190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2EB7719-815B-4B5E-83ED-26C3E4DC4C4F}" type="datetime1">
              <a:rPr lang="ru-RU" noProof="0" smtClean="0"/>
              <a:pPr rtl="0"/>
              <a:t>30.04.2020</a:t>
            </a:fld>
            <a:endParaRPr lang="ru-RU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pPr rtl="0"/>
            <a:fld id="{9860EDB8-5305-433F-BE41-D7A86D811DB3}" type="slidenum">
              <a:rPr lang="ru-RU" noProof="0" smtClean="0"/>
              <a:pPr rtl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="" xmlns:p14="http://schemas.microsoft.com/office/powerpoint/2010/main" val="1126665860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2EB7719-815B-4B5E-83ED-26C3E4DC4C4F}" type="datetime1">
              <a:rPr lang="ru-RU" noProof="0" smtClean="0"/>
              <a:pPr rtl="0"/>
              <a:t>30.04.2020</a:t>
            </a:fld>
            <a:endParaRPr lang="ru-RU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pPr rtl="0"/>
            <a:fld id="{9860EDB8-5305-433F-BE41-D7A86D811DB3}" type="slidenum">
              <a:rPr lang="ru-RU" noProof="0" smtClean="0"/>
              <a:pPr rtl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="" xmlns:p14="http://schemas.microsoft.com/office/powerpoint/2010/main" val="4197571181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2EB7719-815B-4B5E-83ED-26C3E4DC4C4F}" type="datetime1">
              <a:rPr lang="ru-RU" noProof="0" smtClean="0"/>
              <a:pPr rtl="0"/>
              <a:t>30.04.2020</a:t>
            </a:fld>
            <a:endParaRPr lang="ru-RU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pPr rtl="0"/>
            <a:fld id="{9860EDB8-5305-433F-BE41-D7A86D811DB3}" type="slidenum">
              <a:rPr lang="ru-RU" noProof="0" smtClean="0"/>
              <a:pPr rtl="0"/>
              <a:t>‹#›</a:t>
            </a:fld>
            <a:endParaRPr lang="ru-RU" noProof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871642434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2EB7719-815B-4B5E-83ED-26C3E4DC4C4F}" type="datetime1">
              <a:rPr lang="ru-RU" noProof="0" smtClean="0"/>
              <a:pPr rtl="0"/>
              <a:t>30.04.2020</a:t>
            </a:fld>
            <a:endParaRPr lang="ru-RU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pPr rtl="0"/>
            <a:fld id="{9860EDB8-5305-433F-BE41-D7A86D811DB3}" type="slidenum">
              <a:rPr lang="ru-RU" noProof="0" smtClean="0"/>
              <a:pPr rtl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="" xmlns:p14="http://schemas.microsoft.com/office/powerpoint/2010/main" val="1734149771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2EB7719-815B-4B5E-83ED-26C3E4DC4C4F}" type="datetime1">
              <a:rPr lang="ru-RU" noProof="0" smtClean="0"/>
              <a:pPr rtl="0"/>
              <a:t>30.04.2020</a:t>
            </a:fld>
            <a:endParaRPr lang="ru-RU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 noProof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860EDB8-5305-433F-BE41-D7A86D811DB3}" type="slidenum">
              <a:rPr lang="ru-RU" noProof="0" smtClean="0"/>
              <a:pPr rtl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="" xmlns:p14="http://schemas.microsoft.com/office/powerpoint/2010/main" val="3467356349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2EB7719-815B-4B5E-83ED-26C3E4DC4C4F}" type="datetime1">
              <a:rPr lang="ru-RU" noProof="0" smtClean="0"/>
              <a:pPr rtl="0"/>
              <a:t>30.04.2020</a:t>
            </a:fld>
            <a:endParaRPr lang="ru-RU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 noProof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860EDB8-5305-433F-BE41-D7A86D811DB3}" type="slidenum">
              <a:rPr lang="ru-RU" noProof="0" smtClean="0"/>
              <a:pPr rtl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="" xmlns:p14="http://schemas.microsoft.com/office/powerpoint/2010/main" val="2924648502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2EB7719-815B-4B5E-83ED-26C3E4DC4C4F}" type="datetime1">
              <a:rPr lang="ru-RU" noProof="0" smtClean="0"/>
              <a:pPr rtl="0"/>
              <a:t>30.04.2020</a:t>
            </a:fld>
            <a:endParaRPr lang="ru-RU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860EDB8-5305-433F-BE41-D7A86D811DB3}" type="slidenum">
              <a:rPr lang="ru-RU" noProof="0" smtClean="0"/>
              <a:pPr rtl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="" xmlns:p14="http://schemas.microsoft.com/office/powerpoint/2010/main" val="4044547978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pPr rtl="0"/>
            <a:fld id="{72EB7719-815B-4B5E-83ED-26C3E4DC4C4F}" type="datetime1">
              <a:rPr lang="ru-RU" noProof="0" smtClean="0"/>
              <a:pPr rtl="0"/>
              <a:t>30.04.2020</a:t>
            </a:fld>
            <a:endParaRPr lang="ru-RU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pPr rtl="0"/>
            <a:endParaRPr lang="ru-RU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pPr rtl="0"/>
            <a:fld id="{9860EDB8-5305-433F-BE41-D7A86D811DB3}" type="slidenum">
              <a:rPr lang="ru-RU" noProof="0" smtClean="0"/>
              <a:pPr rtl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="" xmlns:p14="http://schemas.microsoft.com/office/powerpoint/2010/main" val="2765409696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 rtl="0"/>
            <a:endParaRPr lang="ru-RU" sz="1800" noProof="0"/>
          </a:p>
        </p:txBody>
      </p:sp>
      <p:cxnSp>
        <p:nvCxnSpPr>
          <p:cNvPr id="12" name="Прямая соединительная линия 11"/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D247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21207" y="448056"/>
            <a:ext cx="6877119" cy="640080"/>
          </a:xfrm>
        </p:spPr>
        <p:txBody>
          <a:bodyPr rtlCol="0" anchor="b" anchorCtr="0">
            <a:normAutofit/>
          </a:bodyPr>
          <a:lstStyle>
            <a:lvl1pPr>
              <a:defRPr sz="28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Объект 2"/>
          <p:cNvSpPr>
            <a:spLocks noGrp="1"/>
          </p:cNvSpPr>
          <p:nvPr>
            <p:ph sz="quarter" idx="10" hasCustomPrompt="1"/>
          </p:nvPr>
        </p:nvSpPr>
        <p:spPr>
          <a:xfrm>
            <a:off x="539496" y="1435608"/>
            <a:ext cx="4416552" cy="39776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lang="en-US"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marL="0" lvl="0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ru-RU" noProof="0"/>
              <a:t>Щелкните, чтобы изменить стили текста образца слайда</a:t>
            </a:r>
          </a:p>
          <a:p>
            <a:pPr marL="0" lvl="1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ru-RU" noProof="0"/>
              <a:t>Второй уровень</a:t>
            </a:r>
          </a:p>
          <a:p>
            <a:pPr marL="0" lvl="2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ru-RU" noProof="0"/>
              <a:t>Третий уровень</a:t>
            </a:r>
          </a:p>
          <a:p>
            <a:pPr marL="0" lvl="3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ru-RU" noProof="0"/>
              <a:t>Четвертый уровень</a:t>
            </a:r>
          </a:p>
          <a:p>
            <a:pPr marL="0" lvl="4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ru-RU" noProof="0"/>
              <a:t>Пятый уровень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2"/>
          </p:nvPr>
        </p:nvSpPr>
        <p:spPr>
          <a:xfrm>
            <a:off x="53949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9BEA9688-C9C9-4214-807D-21324925409C}" type="datetime1">
              <a:rPr lang="ru-RU" noProof="0" smtClean="0"/>
              <a:pPr rtl="0"/>
              <a:t>30.04.2020</a:t>
            </a:fld>
            <a:endParaRPr lang="ru-RU" noProof="0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648200" y="62039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endParaRPr lang="ru-RU" noProof="0"/>
          </a:p>
        </p:txBody>
      </p:sp>
      <p:sp>
        <p:nvSpPr>
          <p:cNvPr id="8" name="Номер слайда 5"/>
          <p:cNvSpPr>
            <a:spLocks noGrp="1"/>
          </p:cNvSpPr>
          <p:nvPr>
            <p:ph type="sldNum" sz="quarter" idx="4"/>
          </p:nvPr>
        </p:nvSpPr>
        <p:spPr>
          <a:xfrm>
            <a:off x="837192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9860EDB8-5305-433F-BE41-D7A86D811DB3}" type="slidenum">
              <a:rPr lang="ru-RU" noProof="0" smtClean="0"/>
              <a:pPr rtl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="" xmlns:p14="http://schemas.microsoft.com/office/powerpoint/2010/main" val="21858365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 userDrawn="1"/>
        </p:nvSpPr>
        <p:spPr>
          <a:xfrm>
            <a:off x="254951" y="262784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sz="1800" noProof="0"/>
          </a:p>
        </p:txBody>
      </p:sp>
      <p:sp>
        <p:nvSpPr>
          <p:cNvPr id="10" name="Прямоугольник 9"/>
          <p:cNvSpPr/>
          <p:nvPr userDrawn="1"/>
        </p:nvSpPr>
        <p:spPr bwMode="blackWhite">
          <a:xfrm>
            <a:off x="254950" y="262784"/>
            <a:ext cx="11682101" cy="2072643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sz="1800" noProof="0"/>
          </a:p>
        </p:txBody>
      </p:sp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521208" y="1536192"/>
            <a:ext cx="6876288" cy="640080"/>
          </a:xfrm>
        </p:spPr>
        <p:txBody>
          <a:bodyPr rtlCol="0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7" name="Объект 6"/>
          <p:cNvSpPr>
            <a:spLocks noGrp="1"/>
          </p:cNvSpPr>
          <p:nvPr>
            <p:ph sz="quarter" idx="13" hasCustomPrompt="1"/>
          </p:nvPr>
        </p:nvSpPr>
        <p:spPr>
          <a:xfrm>
            <a:off x="539496" y="2560320"/>
            <a:ext cx="9445752" cy="39776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24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  <a:lvl2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marL="0" lvl="0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ru-RU" noProof="0"/>
              <a:t>Щелкните, чтобы изменить стили текста образца слайда</a:t>
            </a:r>
          </a:p>
          <a:p>
            <a:pPr marL="0" lvl="1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ru-RU" noProof="0"/>
              <a:t>Второй уровень</a:t>
            </a:r>
          </a:p>
          <a:p>
            <a:pPr marL="0" lvl="2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ru-RU" noProof="0"/>
              <a:t>Третий уровень</a:t>
            </a:r>
          </a:p>
          <a:p>
            <a:pPr marL="0" lvl="3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ru-RU" noProof="0"/>
              <a:t>Четвертый уровень</a:t>
            </a:r>
          </a:p>
          <a:p>
            <a:pPr marL="0" lvl="4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ru-RU" noProof="0"/>
              <a:t>Пятый уровень</a:t>
            </a:r>
          </a:p>
        </p:txBody>
      </p:sp>
    </p:spTree>
    <p:extLst>
      <p:ext uri="{BB962C8B-B14F-4D97-AF65-F5344CB8AC3E}">
        <p14:creationId xmlns="" xmlns:p14="http://schemas.microsoft.com/office/powerpoint/2010/main" val="1335655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9BEA9688-C9C9-4214-807D-21324925409C}" type="datetime1">
              <a:rPr lang="ru-RU" noProof="0" smtClean="0"/>
              <a:pPr rtl="0"/>
              <a:t>30.04.2020</a:t>
            </a:fld>
            <a:endParaRPr lang="ru-RU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860EDB8-5305-433F-BE41-D7A86D811DB3}" type="slidenum">
              <a:rPr lang="ru-RU" noProof="0" smtClean="0"/>
              <a:pPr rtl="0"/>
              <a:t>‹#›</a:t>
            </a:fld>
            <a:endParaRPr lang="ru-RU" noProof="0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 rtl="0"/>
            <a:endParaRPr lang="ru-RU" sz="1800" noProof="0"/>
          </a:p>
        </p:txBody>
      </p:sp>
      <p:cxnSp>
        <p:nvCxnSpPr>
          <p:cNvPr id="12" name="Прямая соединительная линия 11"/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D247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413582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254951" y="262784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sz="1800" noProof="0"/>
          </a:p>
        </p:txBody>
      </p:sp>
      <p:sp>
        <p:nvSpPr>
          <p:cNvPr id="12" name="Прямоугольник 11"/>
          <p:cNvSpPr/>
          <p:nvPr userDrawn="1"/>
        </p:nvSpPr>
        <p:spPr bwMode="blackWhite">
          <a:xfrm>
            <a:off x="254950" y="262784"/>
            <a:ext cx="11682101" cy="2072643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sz="1800" noProof="0"/>
          </a:p>
        </p:txBody>
      </p:sp>
    </p:spTree>
    <p:extLst>
      <p:ext uri="{BB962C8B-B14F-4D97-AF65-F5344CB8AC3E}">
        <p14:creationId xmlns="" xmlns:p14="http://schemas.microsoft.com/office/powerpoint/2010/main" val="1244787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2EB7719-815B-4B5E-83ED-26C3E4DC4C4F}" type="datetime1">
              <a:rPr lang="ru-RU" noProof="0" smtClean="0"/>
              <a:pPr rtl="0"/>
              <a:t>30.04.2020</a:t>
            </a:fld>
            <a:endParaRPr lang="ru-RU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860EDB8-5305-433F-BE41-D7A86D811DB3}" type="slidenum">
              <a:rPr lang="ru-RU" noProof="0" smtClean="0"/>
              <a:pPr rtl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="" xmlns:p14="http://schemas.microsoft.com/office/powerpoint/2010/main" val="2960561183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2EB7719-815B-4B5E-83ED-26C3E4DC4C4F}" type="datetime1">
              <a:rPr lang="ru-RU" noProof="0" smtClean="0"/>
              <a:pPr rtl="0"/>
              <a:t>30.04.2020</a:t>
            </a:fld>
            <a:endParaRPr lang="ru-RU" noProof="0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 noProof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860EDB8-5305-433F-BE41-D7A86D811DB3}" type="slidenum">
              <a:rPr lang="ru-RU" noProof="0" smtClean="0"/>
              <a:pPr rtl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="" xmlns:p14="http://schemas.microsoft.com/office/powerpoint/2010/main" val="2094666323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2EB7719-815B-4B5E-83ED-26C3E4DC4C4F}" type="datetime1">
              <a:rPr lang="ru-RU" noProof="0" smtClean="0"/>
              <a:pPr rtl="0"/>
              <a:t>30.04.2020</a:t>
            </a:fld>
            <a:endParaRPr lang="ru-RU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 noProof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860EDB8-5305-433F-BE41-D7A86D811DB3}" type="slidenum">
              <a:rPr lang="ru-RU" noProof="0" smtClean="0"/>
              <a:pPr rtl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="" xmlns:p14="http://schemas.microsoft.com/office/powerpoint/2010/main" val="362305375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2EB7719-815B-4B5E-83ED-26C3E4DC4C4F}" type="datetime1">
              <a:rPr lang="ru-RU" noProof="0" smtClean="0"/>
              <a:pPr rtl="0"/>
              <a:t>30.04.2020</a:t>
            </a:fld>
            <a:endParaRPr lang="ru-RU" noProof="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 noProof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860EDB8-5305-433F-BE41-D7A86D811DB3}" type="slidenum">
              <a:rPr lang="ru-RU" noProof="0" smtClean="0"/>
              <a:pPr rtl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="" xmlns:p14="http://schemas.microsoft.com/office/powerpoint/2010/main" val="3736034078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2EB7719-815B-4B5E-83ED-26C3E4DC4C4F}" type="datetime1">
              <a:rPr lang="ru-RU" noProof="0" smtClean="0"/>
              <a:pPr rtl="0"/>
              <a:t>30.04.2020</a:t>
            </a:fld>
            <a:endParaRPr lang="ru-RU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860EDB8-5305-433F-BE41-D7A86D811DB3}" type="slidenum">
              <a:rPr lang="ru-RU" noProof="0" smtClean="0"/>
              <a:pPr rtl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="" xmlns:p14="http://schemas.microsoft.com/office/powerpoint/2010/main" val="3445172610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2EB7719-815B-4B5E-83ED-26C3E4DC4C4F}" type="datetime1">
              <a:rPr lang="ru-RU" noProof="0" smtClean="0"/>
              <a:pPr rtl="0"/>
              <a:t>30.04.2020</a:t>
            </a:fld>
            <a:endParaRPr lang="ru-RU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860EDB8-5305-433F-BE41-D7A86D811DB3}" type="slidenum">
              <a:rPr lang="ru-RU" noProof="0" smtClean="0"/>
              <a:pPr rtl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="" xmlns:p14="http://schemas.microsoft.com/office/powerpoint/2010/main" val="627466549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21">
            <a:alphaModFix amt="10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72EB7719-815B-4B5E-83ED-26C3E4DC4C4F}" type="datetime1">
              <a:rPr lang="ru-RU" noProof="0" smtClean="0"/>
              <a:pPr rtl="0"/>
              <a:t>30.04.2020</a:t>
            </a:fld>
            <a:endParaRPr lang="ru-RU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ru-RU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9860EDB8-5305-433F-BE41-D7A86D811DB3}" type="slidenum">
              <a:rPr lang="ru-RU" noProof="0" smtClean="0"/>
              <a:pPr rtl="0"/>
              <a:t>‹#›</a:t>
            </a:fld>
            <a:endParaRPr lang="ru-RU" noProof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 rtl="0"/>
            <a:endParaRPr lang="ru-RU" sz="1800" noProof="0"/>
          </a:p>
        </p:txBody>
      </p:sp>
      <p:cxnSp>
        <p:nvCxnSpPr>
          <p:cNvPr id="9" name="Прямая соединительная линия 7"/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D247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106709347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  <p:sldLayoutId id="2147483742" r:id="rId12"/>
    <p:sldLayoutId id="2147483743" r:id="rId13"/>
    <p:sldLayoutId id="2147483744" r:id="rId14"/>
    <p:sldLayoutId id="2147483745" r:id="rId15"/>
    <p:sldLayoutId id="2147483746" r:id="rId16"/>
    <p:sldLayoutId id="2147483747" r:id="rId17"/>
    <p:sldLayoutId id="2147483662" r:id="rId18"/>
    <p:sldLayoutId id="2147483663" r:id="rId1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Рекомендации для родителей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07216" y="4716769"/>
            <a:ext cx="11072407" cy="1117687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ru-RU" sz="4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Как сохранить хорошие отношения с детьми </a:t>
            </a:r>
          </a:p>
          <a:p>
            <a:pPr algn="ctr"/>
            <a:r>
              <a:rPr lang="ru-RU" sz="4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 период изоляции?</a:t>
            </a:r>
            <a:endParaRPr lang="ru-RU" sz="44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39609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0320" y="334128"/>
            <a:ext cx="10924492" cy="903001"/>
          </a:xfrm>
        </p:spPr>
        <p:txBody>
          <a:bodyPr>
            <a:noAutofit/>
          </a:bodyPr>
          <a:lstStyle/>
          <a:p>
            <a:r>
              <a:rPr lang="ru-RU" sz="40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Личное пространство и время. Что делать?</a:t>
            </a:r>
            <a:endParaRPr lang="ru-RU" sz="4000" b="1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9624" y="1415066"/>
            <a:ext cx="11618257" cy="5239734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Не старайтесь контролировать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все действия ребенка (особенно подростков)!    Он может воспринять это как недоверие и вторжение в его жизнь (для него это одна из важных ценностей). </a:t>
            </a:r>
          </a:p>
          <a:p>
            <a:pPr>
              <a:lnSpc>
                <a:spcPct val="150000"/>
              </a:lnSpc>
            </a:pP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Спросите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когда ребенку необходимо личное время, так  вы получите больше доверия к вам,  как к родителю.  </a:t>
            </a:r>
          </a:p>
          <a:p>
            <a:pPr>
              <a:lnSpc>
                <a:spcPct val="150000"/>
              </a:lnSpc>
            </a:pP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Совместно с ребенком в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ключите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его личное время в план дня.</a:t>
            </a:r>
          </a:p>
          <a:p>
            <a:pPr>
              <a:lnSpc>
                <a:spcPct val="150000"/>
              </a:lnSpc>
            </a:pP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Если возникнет ситуация «я все время хочу быть один» - в положительной форме скажите, что вам было бы 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приятно провести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некоторое время вместе с ребенком. И дайте  возможность выбирать. 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6675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0320" y="257928"/>
            <a:ext cx="10279033" cy="938860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Творческий подход </a:t>
            </a:r>
            <a:endParaRPr lang="ru-RU" sz="4000" b="1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0321" y="1313411"/>
            <a:ext cx="11045514" cy="5033601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Находите способы выражения своих чувств с помощью творчества. 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Пример: рисунок, совместное 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создание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сказки, пластин.  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Старайтесь не оценивать «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правильность игры» - 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здесь </a:t>
            </a: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свобода самовыражения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Ребенок чувствует себя комфортно, он может 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выразить свои чувства в </a:t>
            </a: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безопасной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и благоприятной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среде вместе с вами.</a:t>
            </a:r>
          </a:p>
          <a:p>
            <a:pPr marL="0" indent="0">
              <a:lnSpc>
                <a:spcPct val="150000"/>
              </a:lnSpc>
              <a:buNone/>
            </a:pP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Совместно приготовление ужина – также станет творческим и увлекательным процессом! Можно организовать семейное соревнование или </a:t>
            </a:r>
            <a:r>
              <a:rPr lang="ru-RU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батл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на скорость/ необычность приготовления или украшение и др. Главное – найти такие свойства блюд, за оценку которых каждый ребенок легко обыграет своих родителей (яркость, оригинальность и т.д.)</a:t>
            </a:r>
          </a:p>
          <a:p>
            <a:pPr marL="0" indent="0">
              <a:lnSpc>
                <a:spcPct val="150000"/>
              </a:lnSpc>
              <a:buNone/>
            </a:pP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90136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521" y="384928"/>
            <a:ext cx="10456832" cy="744625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И помните: ВЫ </a:t>
            </a:r>
            <a:r>
              <a:rPr lang="ru-RU" sz="40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ЦЕЛОЕ - ВЫ </a:t>
            </a:r>
            <a:r>
              <a:rPr lang="ru-RU" sz="40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ВМЕСТЕ</a:t>
            </a:r>
            <a:endParaRPr lang="ru-RU" sz="40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0321" y="1562793"/>
            <a:ext cx="10642103" cy="4373396"/>
          </a:xfrm>
        </p:spPr>
        <p:txBody>
          <a:bodyPr>
            <a:normAutofit/>
          </a:bodyPr>
          <a:lstStyle/>
          <a:p>
            <a:pPr lvl="0"/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Занимайтесь 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совместными развлечениями</a:t>
            </a:r>
          </a:p>
          <a:p>
            <a:pPr lvl="0"/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проводите семейные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вечера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дискотеку</a:t>
            </a:r>
          </a:p>
          <a:p>
            <a:pPr lvl="0"/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караоке</a:t>
            </a:r>
          </a:p>
          <a:p>
            <a:pPr lvl="0"/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играйте в настольные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игры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рисуйте</a:t>
            </a:r>
          </a:p>
          <a:p>
            <a:pPr lvl="0"/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смотрите семейные альбомы</a:t>
            </a:r>
          </a:p>
          <a:p>
            <a:pPr lvl="0"/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делайте утреннюю зарядку </a:t>
            </a:r>
          </a:p>
          <a:p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много смейтесь!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94590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521" y="384928"/>
            <a:ext cx="10456832" cy="744625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Время ограничительных мероприятий!</a:t>
            </a:r>
            <a:endParaRPr lang="ru-RU" sz="40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93768" y="1304365"/>
            <a:ext cx="10642103" cy="4389777"/>
          </a:xfrm>
        </p:spPr>
        <p:txBody>
          <a:bodyPr>
            <a:normAutofit/>
          </a:bodyPr>
          <a:lstStyle/>
          <a:p>
            <a:pPr lvl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ЭТО УНИКАЛЬНЫЙ ШАНС ДЛЯ ВАШЕЙ СЕМЬИ:</a:t>
            </a:r>
          </a:p>
          <a:p>
            <a:pPr lvl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НАЛАДИТЬ ОТНОШЕНИЯ И </a:t>
            </a:r>
          </a:p>
          <a:p>
            <a:pPr lvl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ПРОВЕСТИ ВРЕМЯ С САМЫМИ ДОРОГИМИ И БЛИЗКИМИ ЛЮДЬМИ</a:t>
            </a:r>
          </a:p>
          <a:p>
            <a:pPr lvl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Берегите себя и своих близких!!!</a:t>
            </a:r>
          </a:p>
          <a:p>
            <a:pPr lvl="0">
              <a:buNone/>
            </a:pP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https://moscmc.ru/uploads/posts/2018-04/1524610208_152461025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34691" y="3245331"/>
            <a:ext cx="7460640" cy="3370623"/>
          </a:xfrm>
          <a:prstGeom prst="rect">
            <a:avLst/>
          </a:prstGeom>
          <a:noFill/>
          <a:effectLst>
            <a:softEdge rad="635000"/>
          </a:effectLst>
        </p:spPr>
      </p:pic>
    </p:spTree>
    <p:extLst>
      <p:ext uri="{BB962C8B-B14F-4D97-AF65-F5344CB8AC3E}">
        <p14:creationId xmlns="" xmlns:p14="http://schemas.microsoft.com/office/powerpoint/2010/main" val="694590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97527" y="315191"/>
            <a:ext cx="10476482" cy="4602689"/>
          </a:xfrm>
        </p:spPr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ВНИМАНИЕ!!! ОЧЕНЬ ВАЖНО!!!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 данный момент, в службы экстренной помощи и на телефоны горячих линий центров кризисной помощи участились случаи звонков, связанных с нервными срывами детей подросткового возраста</a:t>
            </a:r>
            <a:r>
              <a:rPr lang="ru-RU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! </a:t>
            </a:r>
            <a:endParaRPr lang="ru-RU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314" name="Picture 2" descr="http://www.story-news.ru/wp-content/uploads/2017/12/9295C350-E811-4016-B069-C89FA483B97A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29131" y="3297524"/>
            <a:ext cx="4408687" cy="3245896"/>
          </a:xfrm>
          <a:prstGeom prst="rect">
            <a:avLst/>
          </a:prstGeom>
          <a:noFill/>
          <a:effectLst>
            <a:softEdge rad="635000"/>
          </a:effectLst>
        </p:spPr>
      </p:pic>
    </p:spTree>
    <p:extLst>
      <p:ext uri="{BB962C8B-B14F-4D97-AF65-F5344CB8AC3E}">
        <p14:creationId xmlns="" xmlns:p14="http://schemas.microsoft.com/office/powerpoint/2010/main" val="4267733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11187" y="384928"/>
            <a:ext cx="8848165" cy="1080938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Информационная «бомба»</a:t>
            </a:r>
            <a:endParaRPr lang="ru-RU" sz="4000" b="1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0321" y="1413164"/>
            <a:ext cx="10292479" cy="4987636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ru-RU" sz="27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Весь интернет пестрит различной информацией, порой далёкой от правды</a:t>
            </a:r>
            <a:r>
              <a:rPr lang="ru-RU" sz="27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sz="27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Для обеспечения спокойного эмоционального </a:t>
            </a:r>
            <a:r>
              <a:rPr lang="ru-RU" sz="27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состояния членов вашей семьи (а особенно детей)</a:t>
            </a:r>
            <a:r>
              <a:rPr lang="ru-RU" sz="27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определите один-два ресурса (пример: Яндекс, Е1), где около 5 минут в день вы будете знакомиться с ситуацией на данный момент</a:t>
            </a:r>
            <a:r>
              <a:rPr lang="ru-RU" sz="27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sz="2700" b="1" i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Что делать?</a:t>
            </a:r>
            <a:endParaRPr lang="ru-RU" sz="2700" b="1" i="1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ru-RU" sz="27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Старайтесь спокойно, на понятном для ребенка языке </a:t>
            </a:r>
            <a:r>
              <a:rPr lang="ru-RU" sz="27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объяснить факты</a:t>
            </a:r>
            <a:r>
              <a:rPr lang="ru-RU" sz="27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связанные с вирусом. </a:t>
            </a:r>
            <a:r>
              <a:rPr lang="ru-RU" sz="27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Беседуйте с ним</a:t>
            </a:r>
            <a:r>
              <a:rPr lang="ru-RU" sz="27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о необходимости соблюдения правил гигиены и сделайте все это </a:t>
            </a:r>
            <a:r>
              <a:rPr lang="ru-RU" sz="27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без напряжения</a:t>
            </a:r>
            <a:r>
              <a:rPr lang="ru-RU" sz="27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и запугивания.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85264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9568" y="257928"/>
            <a:ext cx="9613861" cy="1080938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Психологическое состояние ребенка</a:t>
            </a:r>
            <a:endParaRPr lang="ru-RU" sz="4000" b="1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82027" y="1213658"/>
            <a:ext cx="10588314" cy="5119907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Очень важно сейчас заботиться </a:t>
            </a:r>
            <a:r>
              <a:rPr lang="ru-RU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 своем эмоциональном состоянии. </a:t>
            </a:r>
            <a:r>
              <a:rPr lang="ru-RU" sz="2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Стараться снизить все негативные эмоции, ведь ребенок реагирует на происходящее события исходя из вашей реакции.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Важно</a:t>
            </a:r>
            <a:r>
              <a:rPr lang="ru-RU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знать</a:t>
            </a:r>
            <a:r>
              <a:rPr lang="ru-RU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как ребенок воспринимает происходящие события, что он думает, </a:t>
            </a:r>
            <a:r>
              <a:rPr lang="ru-RU" sz="2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что его </a:t>
            </a:r>
            <a:r>
              <a:rPr lang="ru-RU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тревожит</a:t>
            </a:r>
            <a:r>
              <a:rPr lang="ru-RU" sz="2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Дети могут быть в растерянности и неопределенности. </a:t>
            </a:r>
            <a:endParaRPr lang="ru-RU" sz="2200" b="1" i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200" b="1" i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Что делать?</a:t>
            </a:r>
            <a:endParaRPr lang="ru-RU" sz="2200" b="1" i="1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Вы </a:t>
            </a:r>
            <a:r>
              <a:rPr lang="ru-RU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должны </a:t>
            </a:r>
            <a:r>
              <a:rPr lang="ru-RU" sz="2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объяснить ребенку, </a:t>
            </a:r>
            <a:r>
              <a:rPr lang="ru-RU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что в такое время </a:t>
            </a:r>
            <a:r>
              <a:rPr lang="ru-RU" sz="2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он не должен бояться и может</a:t>
            </a:r>
            <a:r>
              <a:rPr lang="ru-RU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задавать вопросы</a:t>
            </a:r>
            <a:r>
              <a:rPr lang="ru-RU" sz="2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высказываться</a:t>
            </a:r>
            <a:r>
              <a:rPr lang="ru-RU" sz="2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На все его вопросы вы должны ответить, даже если возникнут затруднения. Нет ничего страшного в ответе: «Сейчас я не в курсе ответа на этот вопрос, но обязательно узнаю!»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51159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95082" y="295834"/>
            <a:ext cx="7645110" cy="785103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Режим дня</a:t>
            </a:r>
            <a:endParaRPr lang="ru-RU" sz="4000" b="1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0321" y="1427766"/>
            <a:ext cx="10843808" cy="5011134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установления дистанционного режима у каждого ребенка, как и у вас был определенный  и сформированный режим дня.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Подъем – школа- время еды – время на домашнее задание – кружки\секции – сон.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 данный момент, очень 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важно сохранить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привычный режим дня ребенка.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b="1" i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Зачем?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есоблюдение режима может привести к потери желания учиться, нарушению физической формы, появлению негативных психических реакций (апатия, депрессия) . 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87811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0321" y="410329"/>
            <a:ext cx="9613861" cy="62045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Режим дня. Что делать?</a:t>
            </a:r>
            <a:endParaRPr lang="ru-RU" sz="4000" b="1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6176" y="1230284"/>
            <a:ext cx="11537577" cy="5201892"/>
          </a:xfrm>
        </p:spPr>
        <p:txBody>
          <a:bodyPr>
            <a:noAutofit/>
          </a:bodyPr>
          <a:lstStyle/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Планирование дня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Посмотрите вместе привычный день вашего ребенка. 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Составьте 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план. Определите, какие дела вы можете делать вместе. Также  можно определить сколько времени на дело или игру выделить.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Пример (возьмем чтение): почитать 20 минут, в первой половине дня.</a:t>
            </a: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Меняйте </a:t>
            </a: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привычное. 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Во время планирования , не зацикливайтесь на «стандартном» подходе к делу – «Ты сейчас читаешь 20 минут!». Не ограничивайте, наоборот – найдите другой способ, чтобы интересно провести время вместе. 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Пример:  почитать по ролям, если ребенок совсем не хочет, предложите ему послушать, а читать   сегодня будете вы. Можно совместить чтение с повседневными обязанностями: мама готовит, а дочь – читает вслух… или наоборот.</a:t>
            </a:r>
            <a:endParaRPr lang="ru-RU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1869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1921" y="346828"/>
            <a:ext cx="10822891" cy="917196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Родитель - учитель. Родитель - наставник</a:t>
            </a:r>
            <a:endParaRPr lang="ru-RU" sz="4000" b="1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9980" y="1279849"/>
            <a:ext cx="11045514" cy="5138134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Так как школа находится на дистанционном режиме обучения , 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контроль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над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выполнением заданий 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переходит на родителей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(если этот контроль необходим). Педагоги делают все возможное, что в их силах, а ваша задача стать 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дополнительным наставником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 учебе ребенка. 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ru-RU" b="1" i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Что делать?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Не выстраивайте систему «ты сейчас должен». Лучше вместе </a:t>
            </a: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договоритесь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сколько времени требуется на выполнение заданий, спросите,  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требуется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ли ему ваша 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помощь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Не повышайте голос, ( сделайте вдох-выдох) и помните, если ребенок не понимает – 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попробуйте объяснить иначе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Положительная атмосфера важное свойство для желания узнавать новое!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40649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9980" y="1279849"/>
            <a:ext cx="11045514" cy="5138134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Например:</a:t>
            </a:r>
          </a:p>
          <a:p>
            <a:pPr marL="174625" indent="0"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Уроки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выполнять необходимо! Вы, как родитель, будете это отслеживать! Хотя бы на первых порах. Это ваша обязанность, которую вы должны выполнять в рамках законодательства РФ.</a:t>
            </a:r>
          </a:p>
          <a:p>
            <a:pPr marL="174625" indent="0"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ü"/>
            </a:pPr>
            <a:endParaRPr lang="ru-RU" sz="105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74625" indent="0"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Время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которое каждый член семьи будет заниматься своими личными делами (когда никто не имеет право его отвлекать!). Такое время должно быть выделено и для родителей. Ребенок, которые не умеет уважать права и личное пространство другого человека – не научиться уважать свое личное пространство и правильно выстраивать отношения с окружающими!!! </a:t>
            </a:r>
          </a:p>
          <a:p>
            <a:pPr marL="174625" indent="0"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ü"/>
            </a:pPr>
            <a:endParaRPr lang="ru-RU" sz="105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74625" indent="0"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Домашние обязанности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– их нужно распределить в соответствии с возрастными возможностями, с четким обозначением времени выполнения (напр.. влажная уборка – до 12.00 ежедневно). Заранее проговорите – какие штрафные санкции будут вводится, если «ответственный» не выполняет свои обязанности (возможно он будет в чем то ограничен, или его обязанности будет продлены/ дополнены). </a:t>
            </a:r>
          </a:p>
          <a:p>
            <a:pPr marL="174625" indent="0"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ü"/>
            </a:pP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74625" indent="0"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Совместное времяпрепровождение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– какие дела объединят  всех членов семьи (приготовление пищи, совместные игры, творчество..) – на это также нужно выделить не менее 30 мин в день. 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39588" y="188259"/>
            <a:ext cx="11658600" cy="1021977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ОЧЕНЬ ВАЖНО!  Обсудите с детьми правила взаимодействия, </a:t>
            </a:r>
            <a:b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которых придерживаться НЕОБХОДИМО и детям и родителям!</a:t>
            </a:r>
            <a:endParaRPr lang="ru-RU" sz="2800" dirty="0"/>
          </a:p>
        </p:txBody>
      </p:sp>
    </p:spTree>
    <p:extLst>
      <p:ext uri="{BB962C8B-B14F-4D97-AF65-F5344CB8AC3E}">
        <p14:creationId xmlns="" xmlns:p14="http://schemas.microsoft.com/office/powerpoint/2010/main" val="1540649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0321" y="372228"/>
            <a:ext cx="11153091" cy="770772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ЕЩЕ РАЗ!!! Личное пространство  и время</a:t>
            </a:r>
            <a:endParaRPr lang="ru-RU" sz="4000" b="1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0320" y="1130300"/>
            <a:ext cx="11005173" cy="5324288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Личное пространство и  личное время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– зоны, в которой человек может побыть наедине с собой. Это зоны 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личных переживаний — то, куда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окружающие не 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вправе проникнуть без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приглашения самого человека.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Зачем?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Личное пространство важный атрибут личности, 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развития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ответственности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самостоятельности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а также здоровой психики.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Отсутствие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личного времени и пространства, постоянный контроль может способствовать отсутствию самостоятельности в будущем, неспособность ребенка принимать решения. </a:t>
            </a:r>
          </a:p>
          <a:p>
            <a:pPr marL="0" indent="0">
              <a:lnSpc>
                <a:spcPct val="150000"/>
              </a:lnSpc>
              <a:buNone/>
            </a:pP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66149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Берлин">
  <a:themeElements>
    <a:clrScheme name="Берлин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Берлин">
      <a:maj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Берлин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Berlin" id="{7B5DBA9E-B069-418E-9360-A61BDD0615A4}" vid="{C0CBE056-4EF4-4D92-969E-947779DA7AAA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a8a52e8c320b9a064ae3583ae3861c9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8020cb39231a0945110f9cd888b521a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7EE8C63A-4744-4DE4-BB49-0FF0B5375C6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D7FC771-7DFE-49DA-B577-71181BFBCB2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50072C5-DDE0-4258-BA7A-4D4B80DFA632}">
  <ds:schemaRefs>
    <ds:schemaRef ds:uri="http://schemas.microsoft.com/office/2006/metadata/properties"/>
    <ds:schemaRef ds:uri="http://schemas.openxmlformats.org/package/2006/metadata/core-properties"/>
    <ds:schemaRef ds:uri="16c05727-aa75-4e4a-9b5f-8a80a1165891"/>
    <ds:schemaRef ds:uri="http://purl.org/dc/terms/"/>
    <ds:schemaRef ds:uri="http://schemas.microsoft.com/office/infopath/2007/PartnerControls"/>
    <ds:schemaRef ds:uri="http://schemas.microsoft.com/office/2006/documentManagement/types"/>
    <ds:schemaRef ds:uri="71af3243-3dd4-4a8d-8c0d-dd76da1f02a5"/>
    <ds:schemaRef ds:uri="http://purl.org/dc/elements/1.1/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Берлин</Template>
  <TotalTime>0</TotalTime>
  <Words>1096</Words>
  <Application>Microsoft Office PowerPoint</Application>
  <PresentationFormat>Произвольный</PresentationFormat>
  <Paragraphs>72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Берлин</vt:lpstr>
      <vt:lpstr>Рекомендации для родителей</vt:lpstr>
      <vt:lpstr>Слайд 2</vt:lpstr>
      <vt:lpstr>Информационная «бомба»</vt:lpstr>
      <vt:lpstr>Психологическое состояние ребенка</vt:lpstr>
      <vt:lpstr>Режим дня</vt:lpstr>
      <vt:lpstr>Режим дня. Что делать?</vt:lpstr>
      <vt:lpstr>Родитель - учитель. Родитель - наставник</vt:lpstr>
      <vt:lpstr>ОЧЕНЬ ВАЖНО!  Обсудите с детьми правила взаимодействия,  которых придерживаться НЕОБХОДИМО и детям и родителям!</vt:lpstr>
      <vt:lpstr>ЕЩЕ РАЗ!!! Личное пространство  и время</vt:lpstr>
      <vt:lpstr>Личное пространство и время. Что делать?</vt:lpstr>
      <vt:lpstr>Творческий подход </vt:lpstr>
      <vt:lpstr>И помните: ВЫ ЦЕЛОЕ - ВЫ ВМЕСТЕ</vt:lpstr>
      <vt:lpstr>Время ограничительных мероприятий!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2020-03-31T16:37:58Z</dcterms:created>
  <dcterms:modified xsi:type="dcterms:W3CDTF">2020-04-30T09:32:26Z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