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1" r:id="rId3"/>
    <p:sldId id="402" r:id="rId4"/>
    <p:sldId id="414" r:id="rId5"/>
    <p:sldId id="403" r:id="rId6"/>
    <p:sldId id="404" r:id="rId7"/>
    <p:sldId id="405" r:id="rId8"/>
    <p:sldId id="411" r:id="rId9"/>
    <p:sldId id="410" r:id="rId10"/>
    <p:sldId id="383" r:id="rId11"/>
    <p:sldId id="415" r:id="rId12"/>
    <p:sldId id="419" r:id="rId13"/>
    <p:sldId id="416" r:id="rId14"/>
    <p:sldId id="417" r:id="rId15"/>
    <p:sldId id="413" r:id="rId16"/>
    <p:sldId id="418" r:id="rId17"/>
    <p:sldId id="382" r:id="rId18"/>
    <p:sldId id="393" r:id="rId19"/>
    <p:sldId id="397" r:id="rId20"/>
    <p:sldId id="380" r:id="rId21"/>
    <p:sldId id="381" r:id="rId22"/>
    <p:sldId id="420" r:id="rId23"/>
    <p:sldId id="390" r:id="rId24"/>
    <p:sldId id="399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99"/>
    <a:srgbClr val="FF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0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33ACD-7E58-4A41-943E-A4691860FCB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E881C1-682C-4705-AD06-E1535D85ABA7}">
      <dgm:prSet/>
      <dgm:spPr/>
      <dgm:t>
        <a:bodyPr/>
        <a:lstStyle/>
        <a:p>
          <a:pPr rtl="0"/>
          <a:r>
            <a:rPr lang="ru-RU" b="1" dirty="0" smtClean="0"/>
            <a:t>Итоговое собеседование обучающихся, удаленных за нарушение установленного порядка, не проверяется. Пересдача организуется в резервные сроки.</a:t>
          </a:r>
          <a:endParaRPr lang="ru-RU" dirty="0"/>
        </a:p>
      </dgm:t>
    </dgm:pt>
    <dgm:pt modelId="{09E76107-6B17-4FE7-A180-4EEB71DBBC40}" type="parTrans" cxnId="{0C6F7190-6C74-495E-AC21-444B93E53A68}">
      <dgm:prSet/>
      <dgm:spPr/>
      <dgm:t>
        <a:bodyPr/>
        <a:lstStyle/>
        <a:p>
          <a:endParaRPr lang="ru-RU"/>
        </a:p>
      </dgm:t>
    </dgm:pt>
    <dgm:pt modelId="{99D68856-A239-44CC-A15C-A055CF9425B8}" type="sibTrans" cxnId="{0C6F7190-6C74-495E-AC21-444B93E53A68}">
      <dgm:prSet/>
      <dgm:spPr/>
      <dgm:t>
        <a:bodyPr/>
        <a:lstStyle/>
        <a:p>
          <a:endParaRPr lang="ru-RU"/>
        </a:p>
      </dgm:t>
    </dgm:pt>
    <dgm:pt modelId="{BF36CC64-D15A-46E1-80B6-71E395AEDC55}" type="pres">
      <dgm:prSet presAssocID="{01D33ACD-7E58-4A41-943E-A4691860F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84C80-144E-4C46-897A-26350428E1F0}" type="pres">
      <dgm:prSet presAssocID="{04E881C1-682C-4705-AD06-E1535D85AB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BC199E-E55B-4C19-94CD-EE23651743A2}" type="presOf" srcId="{01D33ACD-7E58-4A41-943E-A4691860FCB3}" destId="{BF36CC64-D15A-46E1-80B6-71E395AEDC55}" srcOrd="0" destOrd="0" presId="urn:microsoft.com/office/officeart/2005/8/layout/vList2"/>
    <dgm:cxn modelId="{0C6F7190-6C74-495E-AC21-444B93E53A68}" srcId="{01D33ACD-7E58-4A41-943E-A4691860FCB3}" destId="{04E881C1-682C-4705-AD06-E1535D85ABA7}" srcOrd="0" destOrd="0" parTransId="{09E76107-6B17-4FE7-A180-4EEB71DBBC40}" sibTransId="{99D68856-A239-44CC-A15C-A055CF9425B8}"/>
    <dgm:cxn modelId="{56306C76-88F5-464D-9DF4-AEA9A69AA949}" type="presOf" srcId="{04E881C1-682C-4705-AD06-E1535D85ABA7}" destId="{A4284C80-144E-4C46-897A-26350428E1F0}" srcOrd="0" destOrd="0" presId="urn:microsoft.com/office/officeart/2005/8/layout/vList2"/>
    <dgm:cxn modelId="{E0EF68AA-ED09-4648-A1B3-E3528D26FEAE}" type="presParOf" srcId="{BF36CC64-D15A-46E1-80B6-71E395AEDC55}" destId="{A4284C80-144E-4C46-897A-26350428E1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8E46F-5C09-4862-B5E4-20A1AB127777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35FCF6-77B9-4FA3-8F9F-E8E6AF0FAC78}">
      <dgm:prSet phldrT="[Текст]" custT="1"/>
      <dgm:spPr/>
      <dgm:t>
        <a:bodyPr/>
        <a:lstStyle/>
        <a:p>
          <a:r>
            <a:rPr lang="ru-RU" sz="4800" dirty="0" smtClean="0"/>
            <a:t>Ученик</a:t>
          </a:r>
          <a:endParaRPr lang="ru-RU" sz="4800" dirty="0"/>
        </a:p>
      </dgm:t>
    </dgm:pt>
    <dgm:pt modelId="{902810C4-977D-4E56-A611-E09031A7200B}" type="parTrans" cxnId="{6077F7AA-9E32-4987-8C27-B20C336AEBB2}">
      <dgm:prSet/>
      <dgm:spPr/>
      <dgm:t>
        <a:bodyPr/>
        <a:lstStyle/>
        <a:p>
          <a:endParaRPr lang="ru-RU"/>
        </a:p>
      </dgm:t>
    </dgm:pt>
    <dgm:pt modelId="{89136DD5-54DB-4A0F-9911-EE69F332A686}" type="sibTrans" cxnId="{6077F7AA-9E32-4987-8C27-B20C336AEBB2}">
      <dgm:prSet/>
      <dgm:spPr>
        <a:solidFill>
          <a:schemeClr val="bg1"/>
        </a:solidFill>
        <a:effectLst/>
      </dgm:spPr>
      <dgm:t>
        <a:bodyPr/>
        <a:lstStyle/>
        <a:p>
          <a:endParaRPr lang="ru-RU"/>
        </a:p>
      </dgm:t>
    </dgm:pt>
    <dgm:pt modelId="{EF0313A5-7384-4797-98EC-AD1C1F50A3A7}">
      <dgm:prSet phldrT="[Текст]"/>
      <dgm:spPr/>
      <dgm:t>
        <a:bodyPr/>
        <a:lstStyle/>
        <a:p>
          <a:r>
            <a:rPr lang="ru-RU" dirty="0" smtClean="0"/>
            <a:t>Технический специалист</a:t>
          </a:r>
          <a:endParaRPr lang="ru-RU" dirty="0"/>
        </a:p>
      </dgm:t>
    </dgm:pt>
    <dgm:pt modelId="{E18CC5EB-7291-4324-A81B-0AB3AFEA7A23}" type="parTrans" cxnId="{8BCA2DEA-4DB7-4A63-8D5E-945DFA5D7D9B}">
      <dgm:prSet/>
      <dgm:spPr/>
      <dgm:t>
        <a:bodyPr/>
        <a:lstStyle/>
        <a:p>
          <a:endParaRPr lang="ru-RU"/>
        </a:p>
      </dgm:t>
    </dgm:pt>
    <dgm:pt modelId="{CE0AAFEF-7E34-445D-9A84-33917AD95648}" type="sibTrans" cxnId="{8BCA2DEA-4DB7-4A63-8D5E-945DFA5D7D9B}">
      <dgm:prSet/>
      <dgm:spPr/>
      <dgm:t>
        <a:bodyPr/>
        <a:lstStyle/>
        <a:p>
          <a:endParaRPr lang="ru-RU"/>
        </a:p>
      </dgm:t>
    </dgm:pt>
    <dgm:pt modelId="{9DA0E235-BB6C-4AE8-A28F-B009A44231FA}">
      <dgm:prSet phldrT="[Текст]"/>
      <dgm:spPr/>
      <dgm:t>
        <a:bodyPr/>
        <a:lstStyle/>
        <a:p>
          <a:r>
            <a:rPr lang="ru-RU" dirty="0" smtClean="0"/>
            <a:t>Собеседник</a:t>
          </a:r>
          <a:endParaRPr lang="ru-RU" dirty="0"/>
        </a:p>
      </dgm:t>
    </dgm:pt>
    <dgm:pt modelId="{057CF0E1-D4CE-49F7-A7E7-9F3DB6F9A619}" type="parTrans" cxnId="{FD6494AF-5499-46C6-8151-C36CDA956882}">
      <dgm:prSet/>
      <dgm:spPr/>
      <dgm:t>
        <a:bodyPr/>
        <a:lstStyle/>
        <a:p>
          <a:endParaRPr lang="ru-RU"/>
        </a:p>
      </dgm:t>
    </dgm:pt>
    <dgm:pt modelId="{F6AC36A6-ADD5-494F-902E-E89865FBB024}" type="sibTrans" cxnId="{FD6494AF-5499-46C6-8151-C36CDA956882}">
      <dgm:prSet/>
      <dgm:spPr/>
      <dgm:t>
        <a:bodyPr/>
        <a:lstStyle/>
        <a:p>
          <a:endParaRPr lang="ru-RU"/>
        </a:p>
      </dgm:t>
    </dgm:pt>
    <dgm:pt modelId="{DF05D02D-F907-4C5D-94C7-52E994DF3CAF}" type="pres">
      <dgm:prSet presAssocID="{4BC8E46F-5C09-4862-B5E4-20A1AB1277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7E575-EDFE-4D5D-A415-A835EA304EDF}" type="pres">
      <dgm:prSet presAssocID="{3335FCF6-77B9-4FA3-8F9F-E8E6AF0FAC78}" presName="node" presStyleLbl="node1" presStyleIdx="0" presStyleCnt="3" custScaleX="163983" custRadScaleRad="10241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72713-9585-43D8-B8D1-10D98FB9C57B}" type="pres">
      <dgm:prSet presAssocID="{89136DD5-54DB-4A0F-9911-EE69F332A686}" presName="sibTrans" presStyleLbl="sibTrans2D1" presStyleIdx="0" presStyleCnt="3" custAng="10969081"/>
      <dgm:spPr/>
      <dgm:t>
        <a:bodyPr/>
        <a:lstStyle/>
        <a:p>
          <a:endParaRPr lang="ru-RU"/>
        </a:p>
      </dgm:t>
    </dgm:pt>
    <dgm:pt modelId="{F13EDF3C-02C2-4BC7-A8BB-581075C5ABC8}" type="pres">
      <dgm:prSet presAssocID="{89136DD5-54DB-4A0F-9911-EE69F332A68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B543A12-6C8D-4ECF-A7CB-0F8B50C9E580}" type="pres">
      <dgm:prSet presAssocID="{EF0313A5-7384-4797-98EC-AD1C1F50A3A7}" presName="node" presStyleLbl="node1" presStyleIdx="1" presStyleCnt="3" custScaleX="160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CCA0B-F805-4E78-AEC8-11685BF36D25}" type="pres">
      <dgm:prSet presAssocID="{CE0AAFEF-7E34-445D-9A84-33917AD9564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17E67FE-B5C5-494A-9107-BB5C96623460}" type="pres">
      <dgm:prSet presAssocID="{CE0AAFEF-7E34-445D-9A84-33917AD9564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6328111-C5C1-49D2-B29D-2CA17562B5C6}" type="pres">
      <dgm:prSet presAssocID="{9DA0E235-BB6C-4AE8-A28F-B009A44231FA}" presName="node" presStyleLbl="node1" presStyleIdx="2" presStyleCnt="3" custScaleX="158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62C4E-7DC3-4741-8381-CEEAB9A66F90}" type="pres">
      <dgm:prSet presAssocID="{F6AC36A6-ADD5-494F-902E-E89865FBB024}" presName="sibTrans" presStyleLbl="sibTrans2D1" presStyleIdx="2" presStyleCnt="3" custAng="16634339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9E3E13CC-11B1-4EB8-8F2E-7C43413DA8CD}" type="pres">
      <dgm:prSet presAssocID="{F6AC36A6-ADD5-494F-902E-E89865FBB02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9396532-736E-476B-A8B4-41BADAF9D68F}" type="presOf" srcId="{89136DD5-54DB-4A0F-9911-EE69F332A686}" destId="{F13EDF3C-02C2-4BC7-A8BB-581075C5ABC8}" srcOrd="1" destOrd="0" presId="urn:microsoft.com/office/officeart/2005/8/layout/cycle2"/>
    <dgm:cxn modelId="{C1731263-18AC-471D-A519-6A6ABDFEC378}" type="presOf" srcId="{3335FCF6-77B9-4FA3-8F9F-E8E6AF0FAC78}" destId="{3917E575-EDFE-4D5D-A415-A835EA304EDF}" srcOrd="0" destOrd="0" presId="urn:microsoft.com/office/officeart/2005/8/layout/cycle2"/>
    <dgm:cxn modelId="{AFC72E14-0A7D-4F6B-B805-88DAC1F79154}" type="presOf" srcId="{CE0AAFEF-7E34-445D-9A84-33917AD95648}" destId="{1E3CCA0B-F805-4E78-AEC8-11685BF36D25}" srcOrd="0" destOrd="0" presId="urn:microsoft.com/office/officeart/2005/8/layout/cycle2"/>
    <dgm:cxn modelId="{8BCA2DEA-4DB7-4A63-8D5E-945DFA5D7D9B}" srcId="{4BC8E46F-5C09-4862-B5E4-20A1AB127777}" destId="{EF0313A5-7384-4797-98EC-AD1C1F50A3A7}" srcOrd="1" destOrd="0" parTransId="{E18CC5EB-7291-4324-A81B-0AB3AFEA7A23}" sibTransId="{CE0AAFEF-7E34-445D-9A84-33917AD95648}"/>
    <dgm:cxn modelId="{FAEBAD59-43F0-43EA-B151-52FC1D83FD8C}" type="presOf" srcId="{4BC8E46F-5C09-4862-B5E4-20A1AB127777}" destId="{DF05D02D-F907-4C5D-94C7-52E994DF3CAF}" srcOrd="0" destOrd="0" presId="urn:microsoft.com/office/officeart/2005/8/layout/cycle2"/>
    <dgm:cxn modelId="{FD6494AF-5499-46C6-8151-C36CDA956882}" srcId="{4BC8E46F-5C09-4862-B5E4-20A1AB127777}" destId="{9DA0E235-BB6C-4AE8-A28F-B009A44231FA}" srcOrd="2" destOrd="0" parTransId="{057CF0E1-D4CE-49F7-A7E7-9F3DB6F9A619}" sibTransId="{F6AC36A6-ADD5-494F-902E-E89865FBB024}"/>
    <dgm:cxn modelId="{CF07E3D4-C6CB-4147-8639-39B1071EC75C}" type="presOf" srcId="{EF0313A5-7384-4797-98EC-AD1C1F50A3A7}" destId="{DB543A12-6C8D-4ECF-A7CB-0F8B50C9E580}" srcOrd="0" destOrd="0" presId="urn:microsoft.com/office/officeart/2005/8/layout/cycle2"/>
    <dgm:cxn modelId="{0AE78A64-26FB-4D35-ADDE-9DD37671F9F6}" type="presOf" srcId="{89136DD5-54DB-4A0F-9911-EE69F332A686}" destId="{AA672713-9585-43D8-B8D1-10D98FB9C57B}" srcOrd="0" destOrd="0" presId="urn:microsoft.com/office/officeart/2005/8/layout/cycle2"/>
    <dgm:cxn modelId="{63A53381-0423-4263-A17A-94EE8C36151A}" type="presOf" srcId="{F6AC36A6-ADD5-494F-902E-E89865FBB024}" destId="{9E3E13CC-11B1-4EB8-8F2E-7C43413DA8CD}" srcOrd="1" destOrd="0" presId="urn:microsoft.com/office/officeart/2005/8/layout/cycle2"/>
    <dgm:cxn modelId="{7B7F38B7-0E6F-40DC-A664-A43D7121D4BF}" type="presOf" srcId="{CE0AAFEF-7E34-445D-9A84-33917AD95648}" destId="{517E67FE-B5C5-494A-9107-BB5C96623460}" srcOrd="1" destOrd="0" presId="urn:microsoft.com/office/officeart/2005/8/layout/cycle2"/>
    <dgm:cxn modelId="{4E157F85-2B12-4995-884C-06889593D5F9}" type="presOf" srcId="{9DA0E235-BB6C-4AE8-A28F-B009A44231FA}" destId="{56328111-C5C1-49D2-B29D-2CA17562B5C6}" srcOrd="0" destOrd="0" presId="urn:microsoft.com/office/officeart/2005/8/layout/cycle2"/>
    <dgm:cxn modelId="{6077F7AA-9E32-4987-8C27-B20C336AEBB2}" srcId="{4BC8E46F-5C09-4862-B5E4-20A1AB127777}" destId="{3335FCF6-77B9-4FA3-8F9F-E8E6AF0FAC78}" srcOrd="0" destOrd="0" parTransId="{902810C4-977D-4E56-A611-E09031A7200B}" sibTransId="{89136DD5-54DB-4A0F-9911-EE69F332A686}"/>
    <dgm:cxn modelId="{F0FF12C9-0426-4E87-B360-B553584CCDBC}" type="presOf" srcId="{F6AC36A6-ADD5-494F-902E-E89865FBB024}" destId="{CDD62C4E-7DC3-4741-8381-CEEAB9A66F90}" srcOrd="0" destOrd="0" presId="urn:microsoft.com/office/officeart/2005/8/layout/cycle2"/>
    <dgm:cxn modelId="{ECDF2498-26A3-4F2F-9D07-6FAF8BF34B5B}" type="presParOf" srcId="{DF05D02D-F907-4C5D-94C7-52E994DF3CAF}" destId="{3917E575-EDFE-4D5D-A415-A835EA304EDF}" srcOrd="0" destOrd="0" presId="urn:microsoft.com/office/officeart/2005/8/layout/cycle2"/>
    <dgm:cxn modelId="{B2B4EF45-5FB4-411E-94ED-3D26013A818F}" type="presParOf" srcId="{DF05D02D-F907-4C5D-94C7-52E994DF3CAF}" destId="{AA672713-9585-43D8-B8D1-10D98FB9C57B}" srcOrd="1" destOrd="0" presId="urn:microsoft.com/office/officeart/2005/8/layout/cycle2"/>
    <dgm:cxn modelId="{FF2766CA-3E8E-43D1-9265-B4926D3A1F35}" type="presParOf" srcId="{AA672713-9585-43D8-B8D1-10D98FB9C57B}" destId="{F13EDF3C-02C2-4BC7-A8BB-581075C5ABC8}" srcOrd="0" destOrd="0" presId="urn:microsoft.com/office/officeart/2005/8/layout/cycle2"/>
    <dgm:cxn modelId="{3684639B-532D-4506-A7D0-2EB736CD58AF}" type="presParOf" srcId="{DF05D02D-F907-4C5D-94C7-52E994DF3CAF}" destId="{DB543A12-6C8D-4ECF-A7CB-0F8B50C9E580}" srcOrd="2" destOrd="0" presId="urn:microsoft.com/office/officeart/2005/8/layout/cycle2"/>
    <dgm:cxn modelId="{1A6D06F6-8806-407C-BC21-80A46027E196}" type="presParOf" srcId="{DF05D02D-F907-4C5D-94C7-52E994DF3CAF}" destId="{1E3CCA0B-F805-4E78-AEC8-11685BF36D25}" srcOrd="3" destOrd="0" presId="urn:microsoft.com/office/officeart/2005/8/layout/cycle2"/>
    <dgm:cxn modelId="{EC9A1758-D230-419E-93A5-185BED806231}" type="presParOf" srcId="{1E3CCA0B-F805-4E78-AEC8-11685BF36D25}" destId="{517E67FE-B5C5-494A-9107-BB5C96623460}" srcOrd="0" destOrd="0" presId="urn:microsoft.com/office/officeart/2005/8/layout/cycle2"/>
    <dgm:cxn modelId="{2844BCDE-E962-4D41-8547-AECEC60E94F0}" type="presParOf" srcId="{DF05D02D-F907-4C5D-94C7-52E994DF3CAF}" destId="{56328111-C5C1-49D2-B29D-2CA17562B5C6}" srcOrd="4" destOrd="0" presId="urn:microsoft.com/office/officeart/2005/8/layout/cycle2"/>
    <dgm:cxn modelId="{5FBB31A8-9598-4BAC-8AAB-A4F2FD73DF2C}" type="presParOf" srcId="{DF05D02D-F907-4C5D-94C7-52E994DF3CAF}" destId="{CDD62C4E-7DC3-4741-8381-CEEAB9A66F90}" srcOrd="5" destOrd="0" presId="urn:microsoft.com/office/officeart/2005/8/layout/cycle2"/>
    <dgm:cxn modelId="{C40C9AD1-6295-42A1-9311-049912C382A0}" type="presParOf" srcId="{CDD62C4E-7DC3-4741-8381-CEEAB9A66F90}" destId="{9E3E13CC-11B1-4EB8-8F2E-7C43413DA8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8F73F-68A7-4AF1-8D65-62CEC3F1ABD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5575EF-AABF-45BF-A6D5-682FCCBEB2CD}">
      <dgm:prSet custT="1"/>
      <dgm:spPr/>
      <dgm:t>
        <a:bodyPr/>
        <a:lstStyle/>
        <a:p>
          <a:pPr rtl="0"/>
          <a:r>
            <a:rPr lang="ru-RU" sz="2400" b="1" dirty="0" smtClean="0"/>
            <a:t>Заявление на прохождение государственной итоговой аттестации подается/изменяется обучающимися в образовательной организации по месту обучения в срок до </a:t>
          </a:r>
          <a:r>
            <a:rPr lang="ru-RU" sz="2400" b="1" dirty="0" smtClean="0">
              <a:solidFill>
                <a:srgbClr val="C00000"/>
              </a:solidFill>
            </a:rPr>
            <a:t>1 марта текущего календарного года</a:t>
          </a:r>
          <a:endParaRPr lang="ru-RU" sz="2400" dirty="0">
            <a:solidFill>
              <a:srgbClr val="C00000"/>
            </a:solidFill>
          </a:endParaRPr>
        </a:p>
      </dgm:t>
    </dgm:pt>
    <dgm:pt modelId="{AD19D3AA-AAF6-4113-B323-5AEB35C4ABBD}" type="parTrans" cxnId="{C131C10C-8AF1-4CA9-A655-095810FABE84}">
      <dgm:prSet/>
      <dgm:spPr/>
      <dgm:t>
        <a:bodyPr/>
        <a:lstStyle/>
        <a:p>
          <a:endParaRPr lang="ru-RU"/>
        </a:p>
      </dgm:t>
    </dgm:pt>
    <dgm:pt modelId="{35FE752E-367D-4377-A7AC-EE209F599B50}" type="sibTrans" cxnId="{C131C10C-8AF1-4CA9-A655-095810FABE84}">
      <dgm:prSet/>
      <dgm:spPr/>
      <dgm:t>
        <a:bodyPr/>
        <a:lstStyle/>
        <a:p>
          <a:endParaRPr lang="ru-RU"/>
        </a:p>
      </dgm:t>
    </dgm:pt>
    <dgm:pt modelId="{8E410DD8-F76F-4BD8-B3D0-9BC7E26F07B4}">
      <dgm:prSet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Начинается сбор и регистрация заявлений </a:t>
          </a:r>
          <a:r>
            <a:rPr lang="ru-RU" sz="1800" dirty="0" smtClean="0">
              <a:solidFill>
                <a:srgbClr val="0066FF"/>
              </a:solidFill>
            </a:rPr>
            <a:t>сразу после утверждении приказа МОПОСО об организации ГИА на территории Свердловской области – </a:t>
          </a:r>
          <a:r>
            <a:rPr lang="ru-RU" sz="1800" dirty="0" smtClean="0">
              <a:solidFill>
                <a:schemeClr val="tx2"/>
              </a:solidFill>
            </a:rPr>
            <a:t>примерно с 15 декабря</a:t>
          </a:r>
          <a:r>
            <a:rPr lang="ru-RU" sz="1800" dirty="0" smtClean="0">
              <a:solidFill>
                <a:srgbClr val="0066FF"/>
              </a:solidFill>
            </a:rPr>
            <a:t>. Загрузка информации о выборе экзаменов до 16 января. Выгрузка и сверка – выпускники + родители до 23 января, коррекция ошибок в РИС +  повторная проверка должна закончиться 26-27 января.</a:t>
          </a:r>
          <a:endParaRPr lang="ru-RU" sz="1800" dirty="0">
            <a:solidFill>
              <a:srgbClr val="0066FF"/>
            </a:solidFill>
          </a:endParaRPr>
        </a:p>
      </dgm:t>
    </dgm:pt>
    <dgm:pt modelId="{3038EECE-06B5-4AF0-AFB2-07CF55501B71}" type="parTrans" cxnId="{008EFFB1-DE27-4398-86F8-30C710B1A52F}">
      <dgm:prSet/>
      <dgm:spPr/>
      <dgm:t>
        <a:bodyPr/>
        <a:lstStyle/>
        <a:p>
          <a:endParaRPr lang="ru-RU"/>
        </a:p>
      </dgm:t>
    </dgm:pt>
    <dgm:pt modelId="{52F80189-09D5-4A15-9226-21DA46FCD0CB}" type="sibTrans" cxnId="{008EFFB1-DE27-4398-86F8-30C710B1A52F}">
      <dgm:prSet/>
      <dgm:spPr/>
      <dgm:t>
        <a:bodyPr/>
        <a:lstStyle/>
        <a:p>
          <a:endParaRPr lang="ru-RU"/>
        </a:p>
      </dgm:t>
    </dgm:pt>
    <dgm:pt modelId="{86A7A78C-30D3-42B4-A242-DDFD80475FC3}" type="pres">
      <dgm:prSet presAssocID="{EB48F73F-68A7-4AF1-8D65-62CEC3F1A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61971-9210-48DF-B387-1B0043EB9C28}" type="pres">
      <dgm:prSet presAssocID="{835575EF-AABF-45BF-A6D5-682FCCBEB2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3FC3A-8A95-4AD5-8576-B268DC6ED9A9}" type="pres">
      <dgm:prSet presAssocID="{35FE752E-367D-4377-A7AC-EE209F599B50}" presName="spacer" presStyleCnt="0"/>
      <dgm:spPr/>
      <dgm:t>
        <a:bodyPr/>
        <a:lstStyle/>
        <a:p>
          <a:endParaRPr lang="ru-RU"/>
        </a:p>
      </dgm:t>
    </dgm:pt>
    <dgm:pt modelId="{4ACCF12C-9558-4A47-9A96-0B34D60D3154}" type="pres">
      <dgm:prSet presAssocID="{8E410DD8-F76F-4BD8-B3D0-9BC7E26F07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62A42-46B1-4FB5-A52A-255557163ABA}" type="presOf" srcId="{EB48F73F-68A7-4AF1-8D65-62CEC3F1ABDF}" destId="{86A7A78C-30D3-42B4-A242-DDFD80475FC3}" srcOrd="0" destOrd="0" presId="urn:microsoft.com/office/officeart/2005/8/layout/vList2"/>
    <dgm:cxn modelId="{DF074FCE-D11A-429F-B3C9-F30235CE5647}" type="presOf" srcId="{835575EF-AABF-45BF-A6D5-682FCCBEB2CD}" destId="{11361971-9210-48DF-B387-1B0043EB9C28}" srcOrd="0" destOrd="0" presId="urn:microsoft.com/office/officeart/2005/8/layout/vList2"/>
    <dgm:cxn modelId="{C131C10C-8AF1-4CA9-A655-095810FABE84}" srcId="{EB48F73F-68A7-4AF1-8D65-62CEC3F1ABDF}" destId="{835575EF-AABF-45BF-A6D5-682FCCBEB2CD}" srcOrd="0" destOrd="0" parTransId="{AD19D3AA-AAF6-4113-B323-5AEB35C4ABBD}" sibTransId="{35FE752E-367D-4377-A7AC-EE209F599B50}"/>
    <dgm:cxn modelId="{008EFFB1-DE27-4398-86F8-30C710B1A52F}" srcId="{EB48F73F-68A7-4AF1-8D65-62CEC3F1ABDF}" destId="{8E410DD8-F76F-4BD8-B3D0-9BC7E26F07B4}" srcOrd="1" destOrd="0" parTransId="{3038EECE-06B5-4AF0-AFB2-07CF55501B71}" sibTransId="{52F80189-09D5-4A15-9226-21DA46FCD0CB}"/>
    <dgm:cxn modelId="{2CF3CCB1-6584-4F7C-AE80-49A5418411B6}" type="presOf" srcId="{8E410DD8-F76F-4BD8-B3D0-9BC7E26F07B4}" destId="{4ACCF12C-9558-4A47-9A96-0B34D60D3154}" srcOrd="0" destOrd="0" presId="urn:microsoft.com/office/officeart/2005/8/layout/vList2"/>
    <dgm:cxn modelId="{2F866E05-11C6-4D07-868F-CCAA19A41E40}" type="presParOf" srcId="{86A7A78C-30D3-42B4-A242-DDFD80475FC3}" destId="{11361971-9210-48DF-B387-1B0043EB9C28}" srcOrd="0" destOrd="0" presId="urn:microsoft.com/office/officeart/2005/8/layout/vList2"/>
    <dgm:cxn modelId="{25DA145D-BC2A-4403-A8B0-29978BA5C561}" type="presParOf" srcId="{86A7A78C-30D3-42B4-A242-DDFD80475FC3}" destId="{0433FC3A-8A95-4AD5-8576-B268DC6ED9A9}" srcOrd="1" destOrd="0" presId="urn:microsoft.com/office/officeart/2005/8/layout/vList2"/>
    <dgm:cxn modelId="{1641E93C-AA0F-476B-8973-CBD536CEEF93}" type="presParOf" srcId="{86A7A78C-30D3-42B4-A242-DDFD80475FC3}" destId="{4ACCF12C-9558-4A47-9A96-0B34D60D31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4C80-144E-4C46-897A-26350428E1F0}">
      <dsp:nvSpPr>
        <dsp:cNvPr id="0" name=""/>
        <dsp:cNvSpPr/>
      </dsp:nvSpPr>
      <dsp:spPr>
        <a:xfrm>
          <a:off x="0" y="1696"/>
          <a:ext cx="8205431" cy="460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Итоговое собеседование обучающихся, удаленных за нарушение установленного порядка, не проверяется. Пересдача организуется в резервные сроки.</a:t>
          </a:r>
          <a:endParaRPr lang="ru-RU" sz="4100" kern="1200" dirty="0"/>
        </a:p>
      </dsp:txBody>
      <dsp:txXfrm>
        <a:off x="224803" y="226499"/>
        <a:ext cx="7755825" cy="4155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7E575-EDFE-4D5D-A415-A835EA304EDF}">
      <dsp:nvSpPr>
        <dsp:cNvPr id="0" name=""/>
        <dsp:cNvSpPr/>
      </dsp:nvSpPr>
      <dsp:spPr>
        <a:xfrm>
          <a:off x="2091227" y="0"/>
          <a:ext cx="3422840" cy="2087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Ученик</a:t>
          </a:r>
          <a:endParaRPr lang="ru-RU" sz="4800" kern="1200" dirty="0"/>
        </a:p>
      </dsp:txBody>
      <dsp:txXfrm>
        <a:off x="2592490" y="305680"/>
        <a:ext cx="2420314" cy="1475954"/>
      </dsp:txXfrm>
    </dsp:sp>
    <dsp:sp modelId="{AA672713-9585-43D8-B8D1-10D98FB9C57B}">
      <dsp:nvSpPr>
        <dsp:cNvPr id="0" name=""/>
        <dsp:cNvSpPr/>
      </dsp:nvSpPr>
      <dsp:spPr>
        <a:xfrm rot="14569225">
          <a:off x="4351541" y="2038020"/>
          <a:ext cx="456979" cy="7044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451399" y="2239892"/>
        <a:ext cx="319885" cy="422680"/>
      </dsp:txXfrm>
    </dsp:sp>
    <dsp:sp modelId="{DB543A12-6C8D-4ECF-A7CB-0F8B50C9E580}">
      <dsp:nvSpPr>
        <dsp:cNvPr id="0" name=""/>
        <dsp:cNvSpPr/>
      </dsp:nvSpPr>
      <dsp:spPr>
        <a:xfrm>
          <a:off x="3696776" y="2713023"/>
          <a:ext cx="3344169" cy="2087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Технический специалист</a:t>
          </a:r>
          <a:endParaRPr lang="ru-RU" sz="2900" kern="1200" dirty="0"/>
        </a:p>
      </dsp:txBody>
      <dsp:txXfrm>
        <a:off x="4186518" y="3018703"/>
        <a:ext cx="2364685" cy="1475954"/>
      </dsp:txXfrm>
    </dsp:sp>
    <dsp:sp modelId="{1E3CCA0B-F805-4E78-AEC8-11685BF36D25}">
      <dsp:nvSpPr>
        <dsp:cNvPr id="0" name=""/>
        <dsp:cNvSpPr/>
      </dsp:nvSpPr>
      <dsp:spPr>
        <a:xfrm>
          <a:off x="3740124" y="3404446"/>
          <a:ext cx="104429" cy="70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740124" y="3545340"/>
        <a:ext cx="73100" cy="422680"/>
      </dsp:txXfrm>
    </dsp:sp>
    <dsp:sp modelId="{56328111-C5C1-49D2-B29D-2CA17562B5C6}">
      <dsp:nvSpPr>
        <dsp:cNvPr id="0" name=""/>
        <dsp:cNvSpPr/>
      </dsp:nvSpPr>
      <dsp:spPr>
        <a:xfrm>
          <a:off x="579053" y="2713023"/>
          <a:ext cx="3314759" cy="2087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Собеседник</a:t>
          </a:r>
          <a:endParaRPr lang="ru-RU" sz="2900" kern="1200" dirty="0"/>
        </a:p>
      </dsp:txBody>
      <dsp:txXfrm>
        <a:off x="1064488" y="3018703"/>
        <a:ext cx="2343889" cy="1475954"/>
      </dsp:txXfrm>
    </dsp:sp>
    <dsp:sp modelId="{CDD62C4E-7DC3-4741-8381-CEEAB9A66F90}">
      <dsp:nvSpPr>
        <dsp:cNvPr id="0" name=""/>
        <dsp:cNvSpPr/>
      </dsp:nvSpPr>
      <dsp:spPr>
        <a:xfrm rot="13034195">
          <a:off x="2783236" y="2060939"/>
          <a:ext cx="457593" cy="704468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906522" y="2243367"/>
        <a:ext cx="320315" cy="422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61971-9210-48DF-B387-1B0043EB9C28}">
      <dsp:nvSpPr>
        <dsp:cNvPr id="0" name=""/>
        <dsp:cNvSpPr/>
      </dsp:nvSpPr>
      <dsp:spPr>
        <a:xfrm>
          <a:off x="0" y="1248"/>
          <a:ext cx="8136904" cy="2080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Заявление на прохождение государственной итоговой аттестации подается/изменяется обучающимися в образовательной организации по месту обучения в срок до </a:t>
          </a:r>
          <a:r>
            <a:rPr lang="ru-RU" sz="2400" b="1" kern="1200" dirty="0" smtClean="0">
              <a:solidFill>
                <a:srgbClr val="C00000"/>
              </a:solidFill>
            </a:rPr>
            <a:t>1 марта текущего календарного года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101559" y="102807"/>
        <a:ext cx="7933786" cy="1877333"/>
      </dsp:txXfrm>
    </dsp:sp>
    <dsp:sp modelId="{4ACCF12C-9558-4A47-9A96-0B34D60D3154}">
      <dsp:nvSpPr>
        <dsp:cNvPr id="0" name=""/>
        <dsp:cNvSpPr/>
      </dsp:nvSpPr>
      <dsp:spPr>
        <a:xfrm>
          <a:off x="0" y="2094764"/>
          <a:ext cx="8136904" cy="2080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Начинается сбор и регистрация заявлений </a:t>
          </a:r>
          <a:r>
            <a:rPr lang="ru-RU" sz="1800" kern="1200" dirty="0" smtClean="0">
              <a:solidFill>
                <a:srgbClr val="0066FF"/>
              </a:solidFill>
            </a:rPr>
            <a:t>сразу после утверждении приказа МОПОСО об организации ГИА на территории Свердловской области – </a:t>
          </a:r>
          <a:r>
            <a:rPr lang="ru-RU" sz="1800" kern="1200" dirty="0" smtClean="0">
              <a:solidFill>
                <a:schemeClr val="tx2"/>
              </a:solidFill>
            </a:rPr>
            <a:t>примерно с 15 декабря</a:t>
          </a:r>
          <a:r>
            <a:rPr lang="ru-RU" sz="1800" kern="1200" dirty="0" smtClean="0">
              <a:solidFill>
                <a:srgbClr val="0066FF"/>
              </a:solidFill>
            </a:rPr>
            <a:t>. Загрузка информации о выборе экзаменов до 16 января. Выгрузка и сверка – выпускники + родители до 23 января, коррекция ошибок в РИС +  повторная проверка должна закончиться 26-27 января.</a:t>
          </a:r>
          <a:endParaRPr lang="ru-RU" sz="1800" kern="1200" dirty="0">
            <a:solidFill>
              <a:srgbClr val="0066FF"/>
            </a:solidFill>
          </a:endParaRPr>
        </a:p>
      </dsp:txBody>
      <dsp:txXfrm>
        <a:off x="101559" y="2196323"/>
        <a:ext cx="7933786" cy="187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AD856-D2E6-40DC-B212-8205C3D8FE3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40201-8A69-494F-A55D-59FE549E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6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EB123-87A7-43F8-9188-EB0A83D7833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1078-62EB-494B-B5B2-CB4A6FE83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9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gimn70_ek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6408712" cy="4104456"/>
          </a:xfrm>
        </p:spPr>
        <p:txBody>
          <a:bodyPr/>
          <a:lstStyle/>
          <a:p>
            <a:pPr algn="ctr"/>
            <a:r>
              <a:rPr lang="ru-RU" sz="4400" b="1" dirty="0" smtClean="0"/>
              <a:t>Подготовка </a:t>
            </a:r>
            <a:br>
              <a:rPr lang="ru-RU" sz="4400" b="1" dirty="0" smtClean="0"/>
            </a:br>
            <a:r>
              <a:rPr lang="ru-RU" sz="4400" b="1" dirty="0" smtClean="0"/>
              <a:t>к </a:t>
            </a:r>
            <a:r>
              <a:rPr lang="ru-RU" sz="4400" b="1" dirty="0" smtClean="0"/>
              <a:t>ГИА-2026.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итоговое собеседование.</a:t>
            </a:r>
            <a:br>
              <a:rPr lang="ru-RU" sz="4400" b="1" dirty="0" smtClean="0"/>
            </a:br>
            <a:r>
              <a:rPr lang="ru-RU" sz="4400" b="1" dirty="0" smtClean="0"/>
              <a:t>порядок приема </a:t>
            </a:r>
            <a:br>
              <a:rPr lang="ru-RU" sz="4400" b="1" dirty="0" smtClean="0"/>
            </a:br>
            <a:r>
              <a:rPr lang="ru-RU" sz="4400" b="1" dirty="0" smtClean="0"/>
              <a:t>в профильные </a:t>
            </a:r>
            <a:br>
              <a:rPr lang="ru-RU" sz="4400" b="1" dirty="0" smtClean="0"/>
            </a:br>
            <a:r>
              <a:rPr lang="ru-RU" sz="4400" b="1" dirty="0" smtClean="0"/>
              <a:t>10 классы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264696" cy="914400"/>
          </a:xfrm>
        </p:spPr>
        <p:txBody>
          <a:bodyPr/>
          <a:lstStyle/>
          <a:p>
            <a:pPr algn="ctr"/>
            <a:r>
              <a:rPr lang="ru-RU" dirty="0" smtClean="0"/>
              <a:t>Родительское собрание в 9 классе </a:t>
            </a:r>
          </a:p>
          <a:p>
            <a:pPr algn="ctr"/>
            <a:r>
              <a:rPr lang="ru-RU" dirty="0" smtClean="0"/>
              <a:t>Ноябрь </a:t>
            </a:r>
            <a:r>
              <a:rPr lang="ru-RU" dirty="0" smtClean="0"/>
              <a:t>2025</a:t>
            </a:r>
            <a:endParaRPr lang="ru-RU" dirty="0"/>
          </a:p>
        </p:txBody>
      </p:sp>
      <p:pic>
        <p:nvPicPr>
          <p:cNvPr id="8194" name="Picture 2" descr="http://ulkanschol2.ru/photoglav/kartinki/ege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36297"/>
            <a:ext cx="234315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596336" y="188640"/>
            <a:ext cx="1479054" cy="720080"/>
          </a:xfrm>
          <a:prstGeom prst="ellipse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67811" y="28707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ОГЭ</a:t>
            </a:r>
            <a:endParaRPr lang="ru-RU" sz="2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828010"/>
          </a:xfrm>
        </p:spPr>
        <p:txBody>
          <a:bodyPr/>
          <a:lstStyle/>
          <a:p>
            <a:r>
              <a:rPr lang="ru-RU" dirty="0" smtClean="0"/>
              <a:t>Допуск к экзаменам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980728"/>
            <a:ext cx="4896544" cy="5760640"/>
          </a:xfrm>
        </p:spPr>
        <p:txBody>
          <a:bodyPr>
            <a:normAutofit/>
          </a:bodyPr>
          <a:lstStyle/>
          <a:p>
            <a:r>
              <a:rPr lang="ru-RU" dirty="0"/>
              <a:t>К государственной итоговой аттестации </a:t>
            </a:r>
            <a:r>
              <a:rPr lang="ru-RU" dirty="0" smtClean="0"/>
              <a:t>допускаются: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не </a:t>
            </a:r>
            <a:r>
              <a:rPr lang="ru-RU" sz="2400" dirty="0"/>
              <a:t>имеющие академической </a:t>
            </a:r>
            <a:r>
              <a:rPr lang="ru-RU" sz="2400" dirty="0" smtClean="0"/>
              <a:t>задолженности;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 </a:t>
            </a:r>
            <a:r>
              <a:rPr lang="ru-RU" sz="2400" dirty="0"/>
              <a:t>полном объеме выполнившие учебный план </a:t>
            </a:r>
            <a:r>
              <a:rPr lang="ru-RU" sz="2400" dirty="0" smtClean="0"/>
              <a:t>(отметки по </a:t>
            </a:r>
            <a:r>
              <a:rPr lang="ru-RU" sz="2400" dirty="0"/>
              <a:t>всем учебным предметам учебного плана за 9 класс не ниже удовлетворительных</a:t>
            </a:r>
            <a:r>
              <a:rPr lang="ru-RU" sz="24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получивших «ЗАЧЕТ» за итоговое собеседование по русскому языку.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http://2.bp.blogspot.com/-YpBTTzL1NWo/VIBQSZOfL2I/AAAAAAAAB44/ZHIE8zXjNqg/s1600/na_jukose_45_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39025" cy="40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Кто подает заявление на прохождение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91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Заявление на прохождение государственной итоговой аттестации </a:t>
            </a:r>
            <a:r>
              <a:rPr lang="ru-RU" sz="2400" dirty="0" smtClean="0"/>
              <a:t>подается ОНЛАЙН</a:t>
            </a:r>
            <a:endParaRPr lang="ru-RU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обучающимися </a:t>
            </a:r>
            <a:r>
              <a:rPr lang="ru-RU" sz="2400" dirty="0"/>
              <a:t>лично на основании документа, удостоверяющего </a:t>
            </a:r>
            <a:r>
              <a:rPr lang="ru-RU" sz="2400" dirty="0" smtClean="0"/>
              <a:t>его личность</a:t>
            </a:r>
            <a:endParaRPr lang="ru-RU" sz="2400" dirty="0"/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/>
          </a:p>
          <a:p>
            <a:pPr algn="ctr"/>
            <a:r>
              <a:rPr lang="ru-RU" sz="2400" dirty="0" smtClean="0"/>
              <a:t>ПОДРОБНЫЕ ИНСТРУКЦИИ БУДУТ В ДЕКАБРЕ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06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Предметы </a:t>
            </a:r>
            <a:r>
              <a:rPr lang="ru-RU" dirty="0" err="1" smtClean="0"/>
              <a:t>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56886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Физика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Химия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Биология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География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История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Информатика и ИКТ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Иностранный язык </a:t>
            </a:r>
            <a:r>
              <a:rPr lang="ru-RU" sz="1800" dirty="0" smtClean="0"/>
              <a:t>(английский, немецкий, французский, испанский</a:t>
            </a:r>
            <a:r>
              <a:rPr lang="ru-RU" sz="1800" dirty="0"/>
              <a:t>)</a:t>
            </a:r>
            <a:endParaRPr lang="ru-R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Литература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Обществознание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62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ОКОНЧАТЕЛЬНЫЙ Срок подачи заявления на прохождения 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928885"/>
              </p:ext>
            </p:extLst>
          </p:nvPr>
        </p:nvGraphicFramePr>
        <p:xfrm>
          <a:off x="395536" y="2276872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4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ли изменить перечень предметов после 1 марта?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8447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Обучающиеся </a:t>
            </a:r>
            <a:r>
              <a:rPr lang="ru-RU" sz="2200" dirty="0"/>
              <a:t>вправе изменить (дополнить) перечень выбранных ранее учебных предметов только при наличии у них уважительных причин (болезни или иных обстоятельств, подтвержденных документально</a:t>
            </a:r>
            <a:r>
              <a:rPr lang="ru-RU" sz="2200" dirty="0" smtClean="0"/>
              <a:t>) не позднее чем за две недели до начала экзаменов.</a:t>
            </a:r>
          </a:p>
          <a:p>
            <a:r>
              <a:rPr lang="ru-RU" sz="2200" dirty="0"/>
              <a:t>Конкретное решение об уважительности или неуважительности причины изменения (дополнения) участниками государственной итоговой аттестации перечня учебных предметов, указанных в заявлениях, принимается Государственной экзаменационной комиссией Свердловской области в отношении каждого участника ГИА </a:t>
            </a:r>
            <a:r>
              <a:rPr lang="ru-RU" sz="2200" dirty="0" smtClean="0"/>
              <a:t>отдельно</a:t>
            </a:r>
            <a:r>
              <a:rPr lang="ru-RU" sz="2200" dirty="0"/>
              <a:t>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418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3111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386457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5594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Видеонаблюдение на экзаменах, организация перепроверки работ участников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882580" cy="491520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	Срок </a:t>
            </a:r>
            <a:r>
              <a:rPr lang="ru-RU" sz="2800" dirty="0"/>
              <a:t>хранения видеозаписи экзамена - до 1 марта года, следующего за годом проведения экзамена. До наступления указанной даты материалы видеозаписи экзамена </a:t>
            </a:r>
            <a:r>
              <a:rPr lang="ru-RU" sz="2800" u="sng" dirty="0"/>
              <a:t>могут быть использованы </a:t>
            </a:r>
            <a:r>
              <a:rPr lang="ru-RU" sz="2800" dirty="0" err="1"/>
              <a:t>Рособрнадзором</a:t>
            </a:r>
            <a:r>
              <a:rPr lang="ru-RU" sz="2800" dirty="0"/>
              <a:t>, ОИВ и органом исполнительной власти субъекта Российской Федерации, осуществляющим переданные полномочия Российской Федерации в сфере образования,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выявления фактов нарушения настоящего Порядка.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lang="ru-RU" b="1" dirty="0" smtClean="0"/>
              <a:t>Выставление отметок </a:t>
            </a:r>
            <a:br>
              <a:rPr lang="ru-RU" b="1" dirty="0" smtClean="0"/>
            </a:br>
            <a:r>
              <a:rPr lang="ru-RU" b="1" dirty="0" smtClean="0"/>
              <a:t>в аттестат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71" y="2060848"/>
            <a:ext cx="8003232" cy="491676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/>
              <a:t>Итоговые </a:t>
            </a:r>
            <a:r>
              <a:rPr lang="ru-RU" sz="2500" dirty="0"/>
              <a:t>отметки по предметам, </a:t>
            </a:r>
            <a:r>
              <a:rPr lang="ru-RU" sz="2500" dirty="0">
                <a:solidFill>
                  <a:srgbClr val="FF0000"/>
                </a:solidFill>
              </a:rPr>
              <a:t>не выбранным на экзамен</a:t>
            </a:r>
            <a:r>
              <a:rPr lang="ru-RU" sz="2500" dirty="0"/>
              <a:t>, выставляются на основе годовой отметки.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/>
              <a:t>Итоговые отметки в аттестат выставляются </a:t>
            </a:r>
            <a:r>
              <a:rPr lang="ru-RU" sz="2500" dirty="0" smtClean="0">
                <a:solidFill>
                  <a:srgbClr val="FF0000"/>
                </a:solidFill>
              </a:rPr>
              <a:t>по всем предметам учебного плана 5-9 классов</a:t>
            </a:r>
            <a:r>
              <a:rPr lang="ru-RU" sz="25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/>
              <a:t>В аттестат записывается тема </a:t>
            </a:r>
            <a:r>
              <a:rPr lang="ru-RU" sz="2500" dirty="0" smtClean="0">
                <a:solidFill>
                  <a:srgbClr val="FF0000"/>
                </a:solidFill>
              </a:rPr>
              <a:t>индивидуального ПРОЕКТА</a:t>
            </a:r>
            <a:r>
              <a:rPr lang="ru-RU" sz="2500" dirty="0" smtClean="0"/>
              <a:t> (технология 8 класс) и </a:t>
            </a:r>
            <a:r>
              <a:rPr lang="ru-RU" sz="2500" dirty="0" smtClean="0">
                <a:solidFill>
                  <a:srgbClr val="FF0000"/>
                </a:solidFill>
              </a:rPr>
              <a:t>выставляется отметка за него.</a:t>
            </a:r>
            <a:r>
              <a:rPr lang="ru-RU" sz="2500" dirty="0" smtClean="0">
                <a:solidFill>
                  <a:srgbClr val="7030A0"/>
                </a:solidFill>
              </a:rPr>
              <a:t> </a:t>
            </a:r>
            <a:endParaRPr lang="ru-RU" sz="2500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/>
              <a:t>Итоговые отметки за 9 класс (</a:t>
            </a:r>
            <a:r>
              <a:rPr lang="ru-RU" sz="2500" dirty="0">
                <a:solidFill>
                  <a:srgbClr val="FF0000"/>
                </a:solidFill>
              </a:rPr>
              <a:t>при условии выбора предмета для ГИА</a:t>
            </a:r>
            <a:r>
              <a:rPr lang="ru-RU" sz="2500" dirty="0"/>
              <a:t>)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2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683994"/>
          </a:xfrm>
        </p:spPr>
        <p:txBody>
          <a:bodyPr>
            <a:normAutofit/>
          </a:bodyPr>
          <a:lstStyle/>
          <a:p>
            <a:r>
              <a:rPr lang="ru-RU" dirty="0" smtClean="0"/>
              <a:t>10 классы </a:t>
            </a:r>
            <a:r>
              <a:rPr lang="ru-RU" dirty="0" smtClean="0"/>
              <a:t>2026-2027 </a:t>
            </a:r>
            <a:r>
              <a:rPr lang="ru-RU" dirty="0" smtClean="0"/>
              <a:t>(проект)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37356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ТЕХНОЛОГИЧЕСКИЙ (математика, </a:t>
            </a:r>
            <a:r>
              <a:rPr lang="ru-RU" sz="4000" dirty="0" smtClean="0"/>
              <a:t>физика)</a:t>
            </a:r>
            <a:endParaRPr lang="ru-RU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ГУМАНИТАРНЫЙ (английский язык, обществознание)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СОЦИАЛЬНО-ЭКОНОМИЧЕСКИЙ (математика, обществознание)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ВЫБОР ПРЕДМЕТОВ ДЛЯ ПОСТУПЛЕНИЯ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195932"/>
              </p:ext>
            </p:extLst>
          </p:nvPr>
        </p:nvGraphicFramePr>
        <p:xfrm>
          <a:off x="323528" y="1340769"/>
          <a:ext cx="8496944" cy="238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526"/>
                <a:gridCol w="2785098"/>
                <a:gridCol w="2880320"/>
              </a:tblGrid>
              <a:tr h="88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Социально-экономический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Гуманитарный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Инженерный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Математика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Английский язык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Математика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9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Обществознание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Обществознание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Физика</a:t>
                      </a:r>
                      <a:endParaRPr lang="ru-RU" sz="24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9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nikitina_ad\Desktop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13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935596" y="404664"/>
            <a:ext cx="6804756" cy="1584176"/>
          </a:xfrm>
          <a:prstGeom prst="wedgeRectCallou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РАБОТА ПРЕДМЕТНЫХ КОМИССИЙ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540" y="2564904"/>
            <a:ext cx="7620000" cy="32488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мере получения результатов ГИА (примерно с 15 июня)</a:t>
            </a:r>
          </a:p>
          <a:p>
            <a:r>
              <a:rPr lang="ru-RU" sz="3200" dirty="0" smtClean="0"/>
              <a:t>Предметные комиссии рекомендуют/не рекомендуют прием в профильные 10 классы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08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467544" y="404664"/>
            <a:ext cx="7704856" cy="2232248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ЗАЧИСЛЕНИЕ В ПРОФИЛЬНЫЕ </a:t>
            </a:r>
          </a:p>
          <a:p>
            <a:pPr algn="ctr"/>
            <a:r>
              <a:rPr lang="ru-RU" sz="3000" dirty="0" smtClean="0"/>
              <a:t>10 классы</a:t>
            </a:r>
          </a:p>
          <a:p>
            <a:pPr algn="ctr"/>
            <a:r>
              <a:rPr lang="ru-RU" sz="3000" dirty="0" smtClean="0"/>
              <a:t>ИНДИВИДУАЛЬНЫЕ СОБЕСЕДОВАНИЯ (примерные сроки)</a:t>
            </a:r>
            <a:endParaRPr lang="ru-RU" sz="3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8313" y="3141663"/>
            <a:ext cx="7704087" cy="2984500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Проводится приемной комиссией с учетом рекомендаций предметных комиссий (конец июня- начало июля и далее на свободные места до 1 сентября)</a:t>
            </a:r>
          </a:p>
          <a:p>
            <a:r>
              <a:rPr lang="ru-RU" sz="3200" dirty="0" smtClean="0"/>
              <a:t>Планируется 3 профильных класса по </a:t>
            </a:r>
            <a:r>
              <a:rPr lang="ru-RU" sz="3200" dirty="0" smtClean="0"/>
              <a:t>28 </a:t>
            </a:r>
            <a:r>
              <a:rPr lang="ru-RU" sz="3200" dirty="0" smtClean="0"/>
              <a:t>человек. Во всех классах планируется сохранить специфику гимназии.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4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648" y="332656"/>
            <a:ext cx="3682752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Разделы </a:t>
            </a:r>
            <a:br>
              <a:rPr lang="ru-RU" dirty="0" smtClean="0"/>
            </a:br>
            <a:r>
              <a:rPr lang="ru-RU" dirty="0" smtClean="0"/>
              <a:t>ИС </a:t>
            </a:r>
            <a:r>
              <a:rPr lang="ru-RU" sz="2400" dirty="0" smtClean="0"/>
              <a:t>и</a:t>
            </a:r>
            <a:r>
              <a:rPr lang="ru-RU" dirty="0" smtClean="0"/>
              <a:t> ГИА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0" y="1772816"/>
            <a:ext cx="4718298" cy="471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116632"/>
            <a:ext cx="388843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929" y="622275"/>
            <a:ext cx="8168535" cy="1371600"/>
          </a:xfrm>
        </p:spPr>
        <p:txBody>
          <a:bodyPr>
            <a:noAutofit/>
          </a:bodyPr>
          <a:lstStyle/>
          <a:p>
            <a:r>
              <a:rPr lang="ru-RU" sz="3200" dirty="0"/>
              <a:t>Способы связи с заместителем директора по УВР, курирующим вопросы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87" y="2204866"/>
            <a:ext cx="8287265" cy="4373563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/>
              <a:t>Через </a:t>
            </a:r>
            <a:r>
              <a:rPr lang="ru-RU" sz="4000" dirty="0" err="1" smtClean="0"/>
              <a:t>Сферум</a:t>
            </a:r>
            <a:r>
              <a:rPr lang="ru-RU" sz="4000" dirty="0" smtClean="0"/>
              <a:t> – </a:t>
            </a:r>
            <a:r>
              <a:rPr lang="ru-RU" sz="4000" dirty="0" smtClean="0">
                <a:solidFill>
                  <a:srgbClr val="00B0F0"/>
                </a:solidFill>
              </a:rPr>
              <a:t>Сообщения – Поиск – Сайнахова Алёна Денисовна </a:t>
            </a:r>
            <a:endParaRPr lang="ru-RU" sz="4000" dirty="0">
              <a:solidFill>
                <a:srgbClr val="00B0F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/>
              <a:t>Через электронную почту гимназии </a:t>
            </a:r>
            <a:r>
              <a:rPr lang="en-US" sz="4000" u="sng" dirty="0" err="1">
                <a:hlinkClick r:id="rId2"/>
              </a:rPr>
              <a:t>gimn</a:t>
            </a:r>
            <a:r>
              <a:rPr lang="ru-RU" sz="4000" u="sng" dirty="0">
                <a:hlinkClick r:id="rId2"/>
              </a:rPr>
              <a:t>70_</a:t>
            </a:r>
            <a:r>
              <a:rPr lang="en-US" sz="4000" u="sng" dirty="0" err="1">
                <a:hlinkClick r:id="rId2"/>
              </a:rPr>
              <a:t>ek</a:t>
            </a:r>
            <a:r>
              <a:rPr lang="ru-RU" sz="4000" u="sng" dirty="0">
                <a:hlinkClick r:id="rId2"/>
              </a:rPr>
              <a:t>@</a:t>
            </a:r>
            <a:r>
              <a:rPr lang="en-US" sz="4000" u="sng" dirty="0">
                <a:hlinkClick r:id="rId2"/>
              </a:rPr>
              <a:t>mail</a:t>
            </a:r>
            <a:r>
              <a:rPr lang="ru-RU" sz="4000" u="sng" dirty="0">
                <a:hlinkClick r:id="rId2"/>
              </a:rPr>
              <a:t>.</a:t>
            </a:r>
            <a:r>
              <a:rPr lang="en-US" sz="4000" u="sng" dirty="0" err="1">
                <a:hlinkClick r:id="rId2"/>
              </a:rPr>
              <a:t>ru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5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34451" cy="1143000"/>
          </a:xfrm>
        </p:spPr>
        <p:txBody>
          <a:bodyPr/>
          <a:lstStyle/>
          <a:p>
            <a:pPr algn="ctr"/>
            <a:r>
              <a:rPr lang="ru-RU" dirty="0" smtClean="0"/>
              <a:t>СБОР УЧАСТНИКОВ 8:40-8:50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978896" cy="491714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b="1" u="sng" dirty="0" smtClean="0"/>
              <a:t>ЗАПРЕЩАЕТСЯ ИМЕТЬ ПРИ СЕБЕ</a:t>
            </a:r>
          </a:p>
          <a:p>
            <a:pPr lvl="0"/>
            <a:r>
              <a:rPr lang="ru-RU" b="1" dirty="0"/>
              <a:t>средства связи, </a:t>
            </a:r>
            <a:endParaRPr lang="ru-RU" dirty="0"/>
          </a:p>
          <a:p>
            <a:pPr lvl="0"/>
            <a:r>
              <a:rPr lang="ru-RU" b="1" dirty="0"/>
              <a:t>электронно-вычислительную технику, </a:t>
            </a:r>
            <a:endParaRPr lang="ru-RU" dirty="0"/>
          </a:p>
          <a:p>
            <a:pPr lvl="0"/>
            <a:r>
              <a:rPr lang="ru-RU" b="1" dirty="0"/>
              <a:t>фото, аудио и видеоаппаратуру, </a:t>
            </a:r>
            <a:endParaRPr lang="ru-RU" dirty="0"/>
          </a:p>
          <a:p>
            <a:pPr lvl="0"/>
            <a:r>
              <a:rPr lang="ru-RU" b="1" dirty="0"/>
              <a:t>справочные материалы, </a:t>
            </a:r>
            <a:endParaRPr lang="ru-RU" dirty="0"/>
          </a:p>
          <a:p>
            <a:pPr lvl="0"/>
            <a:r>
              <a:rPr lang="ru-RU" b="1" dirty="0"/>
              <a:t>письменные заметки и иные средства хранения и передачи информации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30" y="4419600"/>
            <a:ext cx="3657600" cy="2438400"/>
          </a:xfrm>
        </p:spPr>
      </p:pic>
      <p:grpSp>
        <p:nvGrpSpPr>
          <p:cNvPr id="7" name="Группа 6"/>
          <p:cNvGrpSpPr/>
          <p:nvPr/>
        </p:nvGrpSpPr>
        <p:grpSpPr>
          <a:xfrm>
            <a:off x="5148064" y="1916831"/>
            <a:ext cx="3569567" cy="2357030"/>
            <a:chOff x="0" y="3602869"/>
            <a:chExt cx="8435279" cy="125767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602869"/>
              <a:ext cx="8435279" cy="1257676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1396" y="3664264"/>
              <a:ext cx="8312489" cy="1134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Обучающиеся оставляют свои вещи в специально выделенной аудитории перед входом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79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150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Меры, предусмотренные к нарушителям порядка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735094"/>
              </p:ext>
            </p:extLst>
          </p:nvPr>
        </p:nvGraphicFramePr>
        <p:xfrm>
          <a:off x="477737" y="1628800"/>
          <a:ext cx="820543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http://blogmega.ru/wp-content/uploads/2013/10/93e342fb1a54df0f902fdb232d29df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460"/>
            <a:ext cx="1282318" cy="12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ожидания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787208" cy="4590288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	Участники находятся в</a:t>
            </a:r>
            <a:r>
              <a:rPr lang="ru-RU" dirty="0"/>
              <a:t> </a:t>
            </a:r>
            <a:r>
              <a:rPr lang="ru-RU" b="1" dirty="0"/>
              <a:t>аудитории</a:t>
            </a:r>
            <a:r>
              <a:rPr lang="ru-RU" dirty="0"/>
              <a:t> </a:t>
            </a:r>
            <a:r>
              <a:rPr lang="ru-RU" b="1" dirty="0"/>
              <a:t>ожидания</a:t>
            </a:r>
            <a:r>
              <a:rPr lang="ru-RU" dirty="0"/>
              <a:t> до перехода в </a:t>
            </a:r>
            <a:r>
              <a:rPr lang="ru-RU" b="1" dirty="0"/>
              <a:t>аудиторию</a:t>
            </a:r>
            <a:r>
              <a:rPr lang="ru-RU" dirty="0"/>
              <a:t> проведения. </a:t>
            </a:r>
            <a:r>
              <a:rPr lang="ru-RU" dirty="0" smtClean="0"/>
              <a:t>	В</a:t>
            </a:r>
            <a:r>
              <a:rPr lang="ru-RU" dirty="0"/>
              <a:t> </a:t>
            </a:r>
            <a:r>
              <a:rPr lang="ru-RU" b="1" dirty="0"/>
              <a:t>аудитории</a:t>
            </a:r>
            <a:r>
              <a:rPr lang="ru-RU" dirty="0"/>
              <a:t> </a:t>
            </a:r>
            <a:r>
              <a:rPr lang="ru-RU" b="1" dirty="0"/>
              <a:t>ожидания</a:t>
            </a:r>
            <a:r>
              <a:rPr lang="ru-RU" dirty="0"/>
              <a:t> участникам для чтения предлагается художественная и научно-популярная литература из школьной </a:t>
            </a:r>
            <a:r>
              <a:rPr lang="ru-RU" dirty="0" smtClean="0"/>
              <a:t>библиотеки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6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проведения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3666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0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408712" cy="187220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срок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11.02.2026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276872"/>
            <a:ext cx="76200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400" dirty="0" smtClean="0"/>
              <a:t>Дополнительные сроки:</a:t>
            </a:r>
          </a:p>
          <a:p>
            <a:pPr algn="ctr"/>
            <a:r>
              <a:rPr lang="ru-RU" sz="4400" dirty="0" smtClean="0"/>
              <a:t>11 </a:t>
            </a:r>
            <a:r>
              <a:rPr lang="ru-RU" sz="4400" dirty="0" smtClean="0"/>
              <a:t>марта </a:t>
            </a:r>
            <a:r>
              <a:rPr lang="ru-RU" sz="4400" dirty="0" smtClean="0"/>
              <a:t>2026</a:t>
            </a:r>
            <a:endParaRPr lang="ru-RU" sz="4400" dirty="0" smtClean="0"/>
          </a:p>
          <a:p>
            <a:pPr algn="ctr"/>
            <a:r>
              <a:rPr lang="ru-RU" sz="4400" dirty="0" smtClean="0"/>
              <a:t>20 </a:t>
            </a:r>
            <a:r>
              <a:rPr lang="ru-RU" sz="4400" dirty="0" smtClean="0"/>
              <a:t>апреля </a:t>
            </a:r>
            <a:r>
              <a:rPr lang="ru-RU" sz="4400" dirty="0" smtClean="0"/>
              <a:t>2026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957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собеседования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1845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800" dirty="0" smtClean="0"/>
              <a:t>Задание 1. ЧТЕНИЕ ТЕКСТА ВСЛУХ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Задание 2. ПОДРОБНЫЙ ПЕРЕСКАЗ ТЕКСТА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Задание 3.МОНОЛОГИЧЕСКОЕ ВЫСКАЗЫВАНИЕ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Задание 4. ДИАЛОГ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946450" cy="5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64" y="3242804"/>
            <a:ext cx="2944176" cy="6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92" y="4509120"/>
            <a:ext cx="2880320" cy="63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4" y="5661248"/>
            <a:ext cx="282224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8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601"/>
            <a:ext cx="7620000" cy="1143000"/>
          </a:xfrm>
        </p:spPr>
        <p:txBody>
          <a:bodyPr/>
          <a:lstStyle/>
          <a:p>
            <a:r>
              <a:rPr lang="ru-RU" dirty="0" smtClean="0"/>
              <a:t>Итоговые баллы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3717032"/>
            <a:ext cx="4017640" cy="2430048"/>
          </a:xfrm>
        </p:spPr>
        <p:txBody>
          <a:bodyPr/>
          <a:lstStyle/>
          <a:p>
            <a:r>
              <a:rPr lang="ru-RU" dirty="0" smtClean="0"/>
              <a:t>Минимальный порог – </a:t>
            </a:r>
            <a:r>
              <a:rPr lang="ru-RU" b="1" dirty="0" smtClean="0"/>
              <a:t>10 баллов</a:t>
            </a:r>
          </a:p>
          <a:p>
            <a:r>
              <a:rPr lang="ru-RU" dirty="0" smtClean="0"/>
              <a:t>Максимальный балл – </a:t>
            </a:r>
            <a:r>
              <a:rPr lang="ru-RU" b="1" dirty="0" smtClean="0"/>
              <a:t>20 баллов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4795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5589240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ВАЖНО! После выполнения всех заданий убедиться в качестве записи ответа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547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2186</TotalTime>
  <Words>640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Главная</vt:lpstr>
      <vt:lpstr>Подготовка  к ГИА-2026. итоговое собеседование. порядок приема  в профильные  10 классы</vt:lpstr>
      <vt:lpstr>Презентация PowerPoint</vt:lpstr>
      <vt:lpstr>СБОР УЧАСТНИКОВ 8:40-8:50</vt:lpstr>
      <vt:lpstr>Меры, предусмотренные к нарушителям порядка</vt:lpstr>
      <vt:lpstr>Аудитория ожидания</vt:lpstr>
      <vt:lpstr>Аудитория проведения</vt:lpstr>
      <vt:lpstr>Основной срок 11.02.2026</vt:lpstr>
      <vt:lpstr>Содержание собеседования</vt:lpstr>
      <vt:lpstr>Итоговые баллы</vt:lpstr>
      <vt:lpstr>Допуск к экзаменам</vt:lpstr>
      <vt:lpstr>Кто подает заявление на прохождение ГИА</vt:lpstr>
      <vt:lpstr>Предметы огэ</vt:lpstr>
      <vt:lpstr>ОКОНЧАТЕЛЬНЫЙ Срок подачи заявления на прохождения ГИА</vt:lpstr>
      <vt:lpstr>Можно ли изменить перечень предметов после 1 марта?</vt:lpstr>
      <vt:lpstr>Презентация PowerPoint</vt:lpstr>
      <vt:lpstr>Видеонаблюдение на экзаменах, организация перепроверки работ участников</vt:lpstr>
      <vt:lpstr>Выставление отметок  в аттестат</vt:lpstr>
      <vt:lpstr>10 классы 2026-2027 (проект)</vt:lpstr>
      <vt:lpstr>ВЫБОР ПРЕДМЕТОВ ДЛЯ ПОСТУПЛЕНИЯ  </vt:lpstr>
      <vt:lpstr>Презентация PowerPoint</vt:lpstr>
      <vt:lpstr>Презентация PowerPoint</vt:lpstr>
      <vt:lpstr>Презентация PowerPoint</vt:lpstr>
      <vt:lpstr>Разделы  ИС и ГИА</vt:lpstr>
      <vt:lpstr>Способы связи с заместителем директора по УВР, курирующим вопросы ГИА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Сайнахова</cp:lastModifiedBy>
  <cp:revision>130</cp:revision>
  <cp:lastPrinted>2023-11-29T12:14:05Z</cp:lastPrinted>
  <dcterms:created xsi:type="dcterms:W3CDTF">2015-12-17T16:57:06Z</dcterms:created>
  <dcterms:modified xsi:type="dcterms:W3CDTF">2025-11-26T06:04:52Z</dcterms:modified>
</cp:coreProperties>
</file>