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16" r:id="rId3"/>
    <p:sldId id="293" r:id="rId4"/>
    <p:sldId id="406" r:id="rId5"/>
    <p:sldId id="438" r:id="rId6"/>
    <p:sldId id="440" r:id="rId7"/>
    <p:sldId id="422" r:id="rId8"/>
    <p:sldId id="423" r:id="rId9"/>
    <p:sldId id="427" r:id="rId10"/>
    <p:sldId id="428" r:id="rId11"/>
    <p:sldId id="426" r:id="rId12"/>
    <p:sldId id="397" r:id="rId13"/>
    <p:sldId id="439" r:id="rId14"/>
    <p:sldId id="441" r:id="rId15"/>
    <p:sldId id="425" r:id="rId16"/>
    <p:sldId id="436" r:id="rId17"/>
    <p:sldId id="437" r:id="rId18"/>
    <p:sldId id="400" r:id="rId19"/>
    <p:sldId id="304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43" y="30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CD15-C292-42F8-A64C-B5FE14276DB3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9653-B5E9-4EBD-91A2-57B200C24C9D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7087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CD15-C292-42F8-A64C-B5FE14276DB3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9653-B5E9-4EBD-91A2-57B200C24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19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CD15-C292-42F8-A64C-B5FE14276DB3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9653-B5E9-4EBD-91A2-57B200C24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045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CD15-C292-42F8-A64C-B5FE14276DB3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9653-B5E9-4EBD-91A2-57B200C24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35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CD15-C292-42F8-A64C-B5FE14276DB3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9653-B5E9-4EBD-91A2-57B200C24C9D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9613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CD15-C292-42F8-A64C-B5FE14276DB3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9653-B5E9-4EBD-91A2-57B200C24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3053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CD15-C292-42F8-A64C-B5FE14276DB3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9653-B5E9-4EBD-91A2-57B200C24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418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CD15-C292-42F8-A64C-B5FE14276DB3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9653-B5E9-4EBD-91A2-57B200C24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3907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CD15-C292-42F8-A64C-B5FE14276DB3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9653-B5E9-4EBD-91A2-57B200C24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755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07CCD15-C292-42F8-A64C-B5FE14276DB3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799653-B5E9-4EBD-91A2-57B200C24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331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CCD15-C292-42F8-A64C-B5FE14276DB3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99653-B5E9-4EBD-91A2-57B200C24C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083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07CCD15-C292-42F8-A64C-B5FE14276DB3}" type="datetimeFigureOut">
              <a:rPr lang="ru-RU" smtClean="0"/>
              <a:t>28.03.2018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0799653-B5E9-4EBD-91A2-57B200C24C9D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0606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0663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4900" dirty="0" smtClean="0"/>
              <a:t>Семинар</a:t>
            </a:r>
            <a:br>
              <a:rPr lang="ru-RU" sz="4900" dirty="0" smtClean="0"/>
            </a:br>
            <a:r>
              <a:rPr lang="ru-RU" sz="4900" dirty="0" smtClean="0"/>
              <a:t> «Агрессивный подросток. </a:t>
            </a:r>
            <a:br>
              <a:rPr lang="ru-RU" sz="4900" dirty="0" smtClean="0"/>
            </a:br>
            <a:r>
              <a:rPr lang="ru-RU" sz="4900" dirty="0" smtClean="0"/>
              <a:t>Риски взросления»</a:t>
            </a:r>
            <a:endParaRPr lang="ru-RU" sz="4900" dirty="0"/>
          </a:p>
        </p:txBody>
      </p:sp>
    </p:spTree>
    <p:extLst>
      <p:ext uri="{BB962C8B-B14F-4D97-AF65-F5344CB8AC3E}">
        <p14:creationId xmlns:p14="http://schemas.microsoft.com/office/powerpoint/2010/main" val="422774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Поведенческие реакции собственно подросткового возраста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4"/>
            <a:ext cx="10413402" cy="4023360"/>
          </a:xfrm>
        </p:spPr>
        <p:txBody>
          <a:bodyPr>
            <a:normAutofit fontScale="70000" lnSpcReduction="20000"/>
          </a:bodyPr>
          <a:lstStyle/>
          <a:p>
            <a:pPr marL="342900" indent="-342900" defTabSz="457200" fontAlgn="base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sz="3100" b="1" dirty="0">
                <a:solidFill>
                  <a:srgbClr val="404040"/>
                </a:solidFill>
              </a:rPr>
              <a:t>Реакция эмансипации – </a:t>
            </a:r>
            <a:r>
              <a:rPr lang="ru-RU" sz="3100" dirty="0">
                <a:solidFill>
                  <a:srgbClr val="404040"/>
                </a:solidFill>
              </a:rPr>
              <a:t>стремление к самостоятельности, к освобождению из-под опеки взрослых. </a:t>
            </a:r>
          </a:p>
          <a:p>
            <a:pPr marL="342900" indent="-342900" defTabSz="457200" fontAlgn="base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sz="3100" b="1" dirty="0">
                <a:solidFill>
                  <a:srgbClr val="404040"/>
                </a:solidFill>
              </a:rPr>
              <a:t>Реакция «отрицательной имитации» – </a:t>
            </a:r>
            <a:r>
              <a:rPr lang="ru-RU" sz="3100" dirty="0">
                <a:solidFill>
                  <a:srgbClr val="404040"/>
                </a:solidFill>
              </a:rPr>
              <a:t>проявляется в противоположном по отношению к поведению членов семьи, борьба взглядов за независимость.</a:t>
            </a:r>
          </a:p>
          <a:p>
            <a:pPr marL="342900" indent="-342900" defTabSz="457200" fontAlgn="base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sz="3100" b="1" dirty="0">
                <a:solidFill>
                  <a:srgbClr val="404040"/>
                </a:solidFill>
              </a:rPr>
              <a:t>Реакция группирования – </a:t>
            </a:r>
            <a:r>
              <a:rPr lang="ru-RU" sz="3100" dirty="0">
                <a:solidFill>
                  <a:srgbClr val="404040"/>
                </a:solidFill>
              </a:rPr>
              <a:t>стремление к образованию групп с определенным стилем поведения и системой внутригрупповых взаимоотношений.</a:t>
            </a:r>
          </a:p>
          <a:p>
            <a:pPr marL="342900" indent="-342900" defTabSz="457200" fontAlgn="base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sz="3100" b="1" dirty="0">
                <a:solidFill>
                  <a:srgbClr val="404040"/>
                </a:solidFill>
              </a:rPr>
              <a:t>Реакция увлечения (хобби-реакция) – </a:t>
            </a:r>
            <a:r>
              <a:rPr lang="ru-RU" sz="3100" dirty="0">
                <a:solidFill>
                  <a:srgbClr val="404040"/>
                </a:solidFill>
              </a:rPr>
              <a:t>отражает особенности внутренней структуры личности подростка (спорт, стремление к лидерству, азартные игры, увлечение экстравагантной одеждой и др.).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13012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dirty="0"/>
              <a:t>Базальная потребность возраста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defTabSz="457200" fontAlgn="base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</a:pPr>
            <a:r>
              <a:rPr lang="ru-RU" altLang="ru-RU" sz="2800" dirty="0">
                <a:solidFill>
                  <a:srgbClr val="404040"/>
                </a:solidFill>
              </a:rPr>
              <a:t>В принятии его сверстниками;</a:t>
            </a:r>
          </a:p>
          <a:p>
            <a:pPr marL="342900" lvl="0" indent="-342900" defTabSz="457200" fontAlgn="base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</a:pPr>
            <a:r>
              <a:rPr lang="ru-RU" altLang="ru-RU" sz="2800" dirty="0">
                <a:solidFill>
                  <a:srgbClr val="404040"/>
                </a:solidFill>
              </a:rPr>
              <a:t>в дружеских, понимающих отношениях со значимыми взрослыми;</a:t>
            </a:r>
          </a:p>
          <a:p>
            <a:pPr marL="342900" lvl="0" indent="-342900" defTabSz="457200" fontAlgn="base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</a:pPr>
            <a:r>
              <a:rPr lang="ru-RU" altLang="ru-RU" sz="2800" dirty="0" smtClean="0">
                <a:solidFill>
                  <a:srgbClr val="404040"/>
                </a:solidFill>
              </a:rPr>
              <a:t>в  наличии </a:t>
            </a:r>
            <a:r>
              <a:rPr lang="ru-RU" altLang="ru-RU" sz="2800" dirty="0">
                <a:solidFill>
                  <a:srgbClr val="404040"/>
                </a:solidFill>
              </a:rPr>
              <a:t>сферы деятельности, где подросток наиболее </a:t>
            </a:r>
            <a:r>
              <a:rPr lang="ru-RU" altLang="ru-RU" sz="2800" dirty="0" smtClean="0">
                <a:solidFill>
                  <a:srgbClr val="404040"/>
                </a:solidFill>
              </a:rPr>
              <a:t>успешен.</a:t>
            </a:r>
            <a:endParaRPr lang="ru-RU" altLang="ru-RU" sz="2800" dirty="0">
              <a:solidFill>
                <a:srgbClr val="404040"/>
              </a:solidFill>
            </a:endParaRPr>
          </a:p>
          <a:p>
            <a:pPr marL="342900" indent="-342900" defTabSz="457200" fontAlgn="base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</a:pPr>
            <a:endParaRPr lang="ru-RU" sz="2600" dirty="0">
              <a:solidFill>
                <a:srgbClr val="404040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9020527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lib3.podelise.ru/tw_files2/urls_4/11/d-10282/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4353" y="374469"/>
            <a:ext cx="9574306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37758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Основные понятия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defTabSz="457200" fontAlgn="base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sz="2800" b="1" dirty="0">
                <a:solidFill>
                  <a:srgbClr val="404040"/>
                </a:solidFill>
              </a:rPr>
              <a:t>Социальная ситуация развития </a:t>
            </a:r>
            <a:r>
              <a:rPr lang="ru-RU" sz="2800" dirty="0">
                <a:solidFill>
                  <a:srgbClr val="404040"/>
                </a:solidFill>
              </a:rPr>
              <a:t>– «исходный момент для всех динамических изменений, происходящих в развитии в течение данного периода»</a:t>
            </a:r>
          </a:p>
          <a:p>
            <a:pPr marL="342900" indent="-342900" defTabSz="457200" fontAlgn="base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sz="2800" b="1" dirty="0" smtClean="0">
                <a:solidFill>
                  <a:srgbClr val="404040"/>
                </a:solidFill>
              </a:rPr>
              <a:t>Новообразования</a:t>
            </a:r>
            <a:r>
              <a:rPr lang="ru-RU" sz="2800" dirty="0" smtClean="0">
                <a:solidFill>
                  <a:srgbClr val="404040"/>
                </a:solidFill>
              </a:rPr>
              <a:t> –  </a:t>
            </a:r>
            <a:r>
              <a:rPr lang="ru-RU" sz="2800" dirty="0">
                <a:solidFill>
                  <a:srgbClr val="404040"/>
                </a:solidFill>
              </a:rPr>
              <a:t>это качественно новые структуры психики, результат </a:t>
            </a:r>
            <a:r>
              <a:rPr lang="ru-RU" sz="2800" dirty="0" smtClean="0">
                <a:solidFill>
                  <a:srgbClr val="404040"/>
                </a:solidFill>
              </a:rPr>
              <a:t>преобразований</a:t>
            </a:r>
            <a:r>
              <a:rPr lang="ru-RU" sz="2800" dirty="0">
                <a:solidFill>
                  <a:srgbClr val="404040"/>
                </a:solidFill>
              </a:rPr>
              <a:t>, позволяющие  субъекту выходить на новый уровень личностного функционирования  и социального взаимодействия.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553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dirty="0"/>
              <a:t>Новообразования </a:t>
            </a:r>
            <a:br>
              <a:rPr lang="ru-RU" altLang="ru-RU" dirty="0"/>
            </a:br>
            <a:r>
              <a:rPr lang="ru-RU" altLang="ru-RU" dirty="0"/>
              <a:t>младшего подростка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lvl="0" indent="-342900" defTabSz="457200" fontAlgn="base">
              <a:lnSpc>
                <a:spcPct val="11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altLang="ru-RU" sz="2800" b="1" dirty="0">
                <a:solidFill>
                  <a:srgbClr val="404040"/>
                </a:solidFill>
              </a:rPr>
              <a:t>Произвольность </a:t>
            </a:r>
            <a:r>
              <a:rPr lang="ru-RU" altLang="ru-RU" sz="2800" dirty="0">
                <a:solidFill>
                  <a:srgbClr val="404040"/>
                </a:solidFill>
              </a:rPr>
              <a:t>(управление восприятием, вниманием, запоминать произвольно, мыслить, т.е. произвольность познавательных процессов);</a:t>
            </a:r>
          </a:p>
          <a:p>
            <a:pPr marL="342900" lvl="0" indent="-342900" defTabSz="457200" fontAlgn="base">
              <a:lnSpc>
                <a:spcPct val="11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altLang="ru-RU" sz="2800" b="1" dirty="0">
                <a:solidFill>
                  <a:srgbClr val="404040"/>
                </a:solidFill>
              </a:rPr>
              <a:t>рефлексия (</a:t>
            </a:r>
            <a:r>
              <a:rPr lang="ru-RU" altLang="ru-RU" sz="2800" dirty="0">
                <a:solidFill>
                  <a:srgbClr val="404040"/>
                </a:solidFill>
              </a:rPr>
              <a:t>осознание своих психических процессов, ход своей деятельности, анализировать свой ответ, затруднения, ошибки);</a:t>
            </a:r>
          </a:p>
          <a:p>
            <a:pPr marL="342900" lvl="0" indent="-342900" defTabSz="457200" fontAlgn="base">
              <a:lnSpc>
                <a:spcPct val="11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altLang="ru-RU" sz="2800" b="1" dirty="0">
                <a:solidFill>
                  <a:srgbClr val="404040"/>
                </a:solidFill>
              </a:rPr>
              <a:t>внутренняя позиция школьника </a:t>
            </a:r>
            <a:r>
              <a:rPr lang="ru-RU" altLang="ru-RU" sz="2800" dirty="0">
                <a:solidFill>
                  <a:srgbClr val="404040"/>
                </a:solidFill>
              </a:rPr>
              <a:t>(позиция человека, выполняющего общественно значимую и общественно оцениваемую деятельность).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12105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dirty="0"/>
              <a:t>Новообразования </a:t>
            </a:r>
            <a:r>
              <a:rPr lang="ru-RU" altLang="ru-RU" dirty="0" smtClean="0"/>
              <a:t/>
            </a:r>
            <a:br>
              <a:rPr lang="ru-RU" altLang="ru-RU" dirty="0" smtClean="0"/>
            </a:br>
            <a:r>
              <a:rPr lang="ru-RU" altLang="ru-RU" dirty="0" smtClean="0"/>
              <a:t>старшего подростка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79" y="1845734"/>
            <a:ext cx="10520979" cy="4023360"/>
          </a:xfrm>
        </p:spPr>
        <p:txBody>
          <a:bodyPr>
            <a:normAutofit fontScale="92500" lnSpcReduction="20000"/>
          </a:bodyPr>
          <a:lstStyle/>
          <a:p>
            <a:pPr marL="342900" indent="-342900" defTabSz="457200" fontAlgn="base">
              <a:lnSpc>
                <a:spcPct val="13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sz="3000" b="1" dirty="0">
                <a:solidFill>
                  <a:srgbClr val="404040"/>
                </a:solidFill>
              </a:rPr>
              <a:t>Чувство взрослости</a:t>
            </a:r>
            <a:r>
              <a:rPr lang="ru-RU" sz="3000" dirty="0">
                <a:solidFill>
                  <a:srgbClr val="404040"/>
                </a:solidFill>
              </a:rPr>
              <a:t>, потребность в самоутверждении </a:t>
            </a:r>
            <a:r>
              <a:rPr lang="ru-RU" sz="3000" dirty="0" smtClean="0">
                <a:solidFill>
                  <a:srgbClr val="404040"/>
                </a:solidFill>
              </a:rPr>
              <a:t>в </a:t>
            </a:r>
            <a:r>
              <a:rPr lang="ru-RU" sz="3000" dirty="0">
                <a:solidFill>
                  <a:srgbClr val="404040"/>
                </a:solidFill>
              </a:rPr>
              <a:t>деятельности, </a:t>
            </a:r>
            <a:r>
              <a:rPr lang="ru-RU" sz="3000" dirty="0" smtClean="0">
                <a:solidFill>
                  <a:srgbClr val="404040"/>
                </a:solidFill>
              </a:rPr>
              <a:t>имеющей </a:t>
            </a:r>
            <a:r>
              <a:rPr lang="ru-RU" sz="3000" dirty="0">
                <a:solidFill>
                  <a:srgbClr val="404040"/>
                </a:solidFill>
              </a:rPr>
              <a:t>личностный </a:t>
            </a:r>
            <a:r>
              <a:rPr lang="ru-RU" sz="3000" dirty="0" smtClean="0">
                <a:solidFill>
                  <a:srgbClr val="404040"/>
                </a:solidFill>
              </a:rPr>
              <a:t>смысл;</a:t>
            </a:r>
            <a:endParaRPr lang="ru-RU" sz="3000" dirty="0">
              <a:solidFill>
                <a:srgbClr val="404040"/>
              </a:solidFill>
            </a:endParaRPr>
          </a:p>
          <a:p>
            <a:pPr marL="342900" indent="-342900" defTabSz="457200" fontAlgn="base">
              <a:lnSpc>
                <a:spcPct val="13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sz="3000" b="1" dirty="0">
                <a:solidFill>
                  <a:srgbClr val="404040"/>
                </a:solidFill>
              </a:rPr>
              <a:t>развитие самосознания</a:t>
            </a:r>
            <a:r>
              <a:rPr lang="ru-RU" sz="3000" dirty="0">
                <a:solidFill>
                  <a:srgbClr val="404040"/>
                </a:solidFill>
              </a:rPr>
              <a:t>, склонность к рефлексии (самопознание).</a:t>
            </a:r>
          </a:p>
          <a:p>
            <a:pPr marL="342900" indent="-342900" defTabSz="457200" fontAlgn="base">
              <a:lnSpc>
                <a:spcPct val="13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sz="3000" b="1" dirty="0">
                <a:solidFill>
                  <a:srgbClr val="404040"/>
                </a:solidFill>
              </a:rPr>
              <a:t>новые мотивы учения</a:t>
            </a:r>
            <a:r>
              <a:rPr lang="ru-RU" sz="3000" dirty="0">
                <a:solidFill>
                  <a:srgbClr val="404040"/>
                </a:solidFill>
              </a:rPr>
              <a:t>, связанные с расширением знаний, </a:t>
            </a:r>
            <a:r>
              <a:rPr lang="ru-RU" sz="3000" dirty="0" smtClean="0">
                <a:solidFill>
                  <a:srgbClr val="404040"/>
                </a:solidFill>
              </a:rPr>
              <a:t>умений </a:t>
            </a:r>
            <a:r>
              <a:rPr lang="ru-RU" sz="3000" dirty="0">
                <a:solidFill>
                  <a:srgbClr val="404040"/>
                </a:solidFill>
              </a:rPr>
              <a:t>и навыков, позволяющих заниматься интересной </a:t>
            </a:r>
            <a:r>
              <a:rPr lang="ru-RU" sz="3000" dirty="0" smtClean="0">
                <a:solidFill>
                  <a:srgbClr val="404040"/>
                </a:solidFill>
              </a:rPr>
              <a:t>деятельностью </a:t>
            </a:r>
            <a:r>
              <a:rPr lang="ru-RU" sz="3000" dirty="0">
                <a:solidFill>
                  <a:srgbClr val="404040"/>
                </a:solidFill>
              </a:rPr>
              <a:t>и самостоятельным творческим трудом;</a:t>
            </a:r>
          </a:p>
          <a:p>
            <a:pPr marL="342900" indent="-342900" defTabSz="457200" fontAlgn="base">
              <a:lnSpc>
                <a:spcPct val="13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sz="3000" dirty="0">
                <a:solidFill>
                  <a:srgbClr val="404040"/>
                </a:solidFill>
              </a:rPr>
              <a:t>формирование идеала личности, системы </a:t>
            </a:r>
            <a:r>
              <a:rPr lang="ru-RU" sz="3000" b="1" dirty="0">
                <a:solidFill>
                  <a:srgbClr val="404040"/>
                </a:solidFill>
              </a:rPr>
              <a:t>личностных </a:t>
            </a:r>
            <a:r>
              <a:rPr lang="ru-RU" sz="3000" b="1" dirty="0" smtClean="0">
                <a:solidFill>
                  <a:srgbClr val="404040"/>
                </a:solidFill>
              </a:rPr>
              <a:t>ценностей. </a:t>
            </a:r>
            <a:endParaRPr lang="ru-RU" sz="3000" b="1" dirty="0">
              <a:solidFill>
                <a:srgbClr val="40404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7131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Современная социальная ситуация развития подростка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</a:rPr>
              <a:t>Молодежь стоит перед необходимостью строить новую социальную структуру. Быстрота общественных перемен приводит к тому, что они </a:t>
            </a:r>
            <a:r>
              <a:rPr lang="ru-RU" dirty="0" smtClean="0">
                <a:latin typeface="Times New Roman" panose="02020603050405020304" pitchFamily="18" charset="0"/>
              </a:rPr>
              <a:t>отказываются </a:t>
            </a:r>
            <a:r>
              <a:rPr lang="ru-RU" dirty="0">
                <a:latin typeface="Times New Roman" panose="02020603050405020304" pitchFamily="18" charset="0"/>
              </a:rPr>
              <a:t>принимать ценности и опыт взрослых как явно устаревший и неадекватный современной реальности. </a:t>
            </a:r>
            <a:endParaRPr lang="ru-RU" dirty="0"/>
          </a:p>
          <a:p>
            <a:r>
              <a:rPr lang="ru-RU" dirty="0" smtClean="0">
                <a:latin typeface="Times New Roman" panose="02020603050405020304" pitchFamily="18" charset="0"/>
              </a:rPr>
              <a:t>Поляризация общества, высокая </a:t>
            </a:r>
            <a:r>
              <a:rPr lang="ru-RU" dirty="0">
                <a:latin typeface="Times New Roman" panose="02020603050405020304" pitchFamily="18" charset="0"/>
              </a:rPr>
              <a:t>социальная неопределенность, </a:t>
            </a:r>
            <a:r>
              <a:rPr lang="ru-RU" dirty="0" smtClean="0">
                <a:latin typeface="Times New Roman" panose="02020603050405020304" pitchFamily="18" charset="0"/>
              </a:rPr>
              <a:t>вызывают трудности </a:t>
            </a:r>
            <a:r>
              <a:rPr lang="ru-RU" dirty="0">
                <a:latin typeface="Times New Roman" panose="02020603050405020304" pitchFamily="18" charset="0"/>
              </a:rPr>
              <a:t>профессионального, жизненного и </a:t>
            </a:r>
            <a:r>
              <a:rPr lang="ru-RU" dirty="0" smtClean="0">
                <a:latin typeface="Times New Roman" panose="02020603050405020304" pitchFamily="18" charset="0"/>
              </a:rPr>
              <a:t>личностного самоопределения. </a:t>
            </a:r>
          </a:p>
          <a:p>
            <a:r>
              <a:rPr lang="ru-RU" dirty="0" smtClean="0">
                <a:latin typeface="Times New Roman" panose="02020603050405020304" pitchFamily="18" charset="0"/>
              </a:rPr>
              <a:t>Кризис </a:t>
            </a:r>
            <a:r>
              <a:rPr lang="ru-RU" dirty="0">
                <a:latin typeface="Times New Roman" panose="02020603050405020304" pitchFamily="18" charset="0"/>
              </a:rPr>
              <a:t>(перестройка) института семьи (рост разводов</a:t>
            </a:r>
            <a:r>
              <a:rPr lang="ru-RU" dirty="0" smtClean="0">
                <a:latin typeface="Times New Roman" panose="02020603050405020304" pitchFamily="18" charset="0"/>
              </a:rPr>
              <a:t>, неполных </a:t>
            </a:r>
            <a:r>
              <a:rPr lang="ru-RU" dirty="0">
                <a:latin typeface="Times New Roman" panose="02020603050405020304" pitchFamily="18" charset="0"/>
              </a:rPr>
              <a:t>семей, </a:t>
            </a:r>
            <a:r>
              <a:rPr lang="ru-RU" dirty="0" err="1">
                <a:latin typeface="Times New Roman" panose="02020603050405020304" pitchFamily="18" charset="0"/>
              </a:rPr>
              <a:t>дисфункциональных</a:t>
            </a:r>
            <a:r>
              <a:rPr lang="ru-RU" dirty="0">
                <a:latin typeface="Times New Roman" panose="02020603050405020304" pitchFamily="18" charset="0"/>
              </a:rPr>
              <a:t> семей, гражданских браков</a:t>
            </a:r>
            <a:r>
              <a:rPr lang="ru-RU" dirty="0" smtClean="0">
                <a:latin typeface="Times New Roman" panose="02020603050405020304" pitchFamily="18" charset="0"/>
              </a:rPr>
              <a:t>, девиантного </a:t>
            </a:r>
            <a:r>
              <a:rPr lang="ru-RU" dirty="0">
                <a:latin typeface="Times New Roman" panose="02020603050405020304" pitchFamily="18" charset="0"/>
              </a:rPr>
              <a:t>материнства, насилия в семье</a:t>
            </a:r>
            <a:r>
              <a:rPr lang="ru-RU" dirty="0" smtClean="0">
                <a:latin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</a:rPr>
              <a:t>депривация общения в семье</a:t>
            </a:r>
            <a:r>
              <a:rPr lang="ru-RU" dirty="0" smtClean="0">
                <a:latin typeface="Times New Roman" panose="02020603050405020304" pitchFamily="18" charset="0"/>
              </a:rPr>
              <a:t>, дисгармоничность </a:t>
            </a:r>
            <a:r>
              <a:rPr lang="ru-RU" dirty="0">
                <a:latin typeface="Times New Roman" panose="02020603050405020304" pitchFamily="18" charset="0"/>
              </a:rPr>
              <a:t>типов семейного </a:t>
            </a:r>
            <a:r>
              <a:rPr lang="ru-RU" dirty="0" smtClean="0">
                <a:latin typeface="Times New Roman" panose="02020603050405020304" pitchFamily="18" charset="0"/>
              </a:rPr>
              <a:t>воспитания, </a:t>
            </a:r>
            <a:r>
              <a:rPr lang="ru-RU" dirty="0">
                <a:latin typeface="Times New Roman" panose="02020603050405020304" pitchFamily="18" charset="0"/>
              </a:rPr>
              <a:t>рост социального </a:t>
            </a:r>
            <a:r>
              <a:rPr lang="ru-RU" dirty="0" smtClean="0">
                <a:latin typeface="Times New Roman" panose="02020603050405020304" pitchFamily="18" charset="0"/>
              </a:rPr>
              <a:t>сиротства. </a:t>
            </a:r>
          </a:p>
          <a:p>
            <a:r>
              <a:rPr lang="ru-RU" dirty="0">
                <a:latin typeface="Times New Roman" panose="02020603050405020304" pitchFamily="18" charset="0"/>
              </a:rPr>
              <a:t>Ограниченность детских и подростковых </a:t>
            </a:r>
            <a:r>
              <a:rPr lang="ru-RU" dirty="0" err="1" smtClean="0">
                <a:latin typeface="Times New Roman" panose="02020603050405020304" pitchFamily="18" charset="0"/>
              </a:rPr>
              <a:t>просоциальных</a:t>
            </a:r>
            <a:r>
              <a:rPr lang="ru-RU" dirty="0" smtClean="0">
                <a:latin typeface="Times New Roman" panose="02020603050405020304" pitchFamily="18" charset="0"/>
              </a:rPr>
              <a:t> групп </a:t>
            </a:r>
            <a:r>
              <a:rPr lang="ru-RU" dirty="0">
                <a:latin typeface="Times New Roman" panose="02020603050405020304" pitchFamily="18" charset="0"/>
              </a:rPr>
              <a:t>и общественных организаций. </a:t>
            </a:r>
            <a:r>
              <a:rPr lang="ru-RU" dirty="0" smtClean="0">
                <a:latin typeface="Times New Roman" panose="02020603050405020304" pitchFamily="18" charset="0"/>
              </a:rPr>
              <a:t>Резкая дестабилизация детской субкультуры.</a:t>
            </a:r>
          </a:p>
          <a:p>
            <a:endParaRPr lang="ru-RU" dirty="0" smtClean="0">
              <a:latin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71546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Психологические проблемы современного подростка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</a:rPr>
              <a:t>- трудности социально-психологической адаптации к </a:t>
            </a:r>
            <a:r>
              <a:rPr lang="ru-RU" dirty="0" smtClean="0">
                <a:latin typeface="Times New Roman" panose="02020603050405020304" pitchFamily="18" charset="0"/>
              </a:rPr>
              <a:t>постоянно меняющимся </a:t>
            </a:r>
            <a:r>
              <a:rPr lang="ru-RU" dirty="0">
                <a:latin typeface="Times New Roman" panose="02020603050405020304" pitchFamily="18" charset="0"/>
              </a:rPr>
              <a:t>условиям, что становится источником </a:t>
            </a:r>
            <a:r>
              <a:rPr lang="ru-RU" dirty="0" smtClean="0">
                <a:latin typeface="Times New Roman" panose="02020603050405020304" pitchFamily="18" charset="0"/>
              </a:rPr>
              <a:t>повышенной тревожности</a:t>
            </a:r>
            <a:r>
              <a:rPr lang="ru-RU" dirty="0">
                <a:latin typeface="Times New Roman" panose="02020603050405020304" pitchFamily="18" charset="0"/>
              </a:rPr>
              <a:t>, эмоциональной напряженности, невротизации детей </a:t>
            </a:r>
            <a:r>
              <a:rPr lang="ru-RU" dirty="0" smtClean="0">
                <a:latin typeface="Times New Roman" panose="02020603050405020304" pitchFamily="18" charset="0"/>
              </a:rPr>
              <a:t>и подростков;</a:t>
            </a:r>
          </a:p>
          <a:p>
            <a:r>
              <a:rPr lang="ru-RU" dirty="0">
                <a:latin typeface="Times New Roman" panose="02020603050405020304" pitchFamily="18" charset="0"/>
              </a:rPr>
              <a:t>- трудности социализации за счет вариативности в выборе </a:t>
            </a:r>
            <a:r>
              <a:rPr lang="ru-RU" dirty="0" smtClean="0">
                <a:latin typeface="Times New Roman" panose="02020603050405020304" pitchFamily="18" charset="0"/>
              </a:rPr>
              <a:t>групп социализации</a:t>
            </a:r>
            <a:r>
              <a:rPr lang="ru-RU" dirty="0">
                <a:latin typeface="Times New Roman" panose="02020603050405020304" pitchFamily="18" charset="0"/>
              </a:rPr>
              <a:t>, что порождает риски </a:t>
            </a:r>
            <a:r>
              <a:rPr lang="ru-RU" dirty="0" err="1">
                <a:latin typeface="Times New Roman" panose="02020603050405020304" pitchFamily="18" charset="0"/>
              </a:rPr>
              <a:t>десоциализации</a:t>
            </a:r>
            <a:r>
              <a:rPr lang="ru-RU" dirty="0">
                <a:latin typeface="Times New Roman" panose="02020603050405020304" pitchFamily="18" charset="0"/>
              </a:rPr>
              <a:t> и </a:t>
            </a:r>
            <a:r>
              <a:rPr lang="ru-RU" dirty="0" smtClean="0">
                <a:latin typeface="Times New Roman" panose="02020603050405020304" pitchFamily="18" charset="0"/>
              </a:rPr>
              <a:t>альтернативной социализации;</a:t>
            </a:r>
          </a:p>
          <a:p>
            <a:r>
              <a:rPr lang="ru-RU" dirty="0" smtClean="0">
                <a:latin typeface="Times New Roman" panose="02020603050405020304" pitchFamily="18" charset="0"/>
              </a:rPr>
              <a:t>- трудности </a:t>
            </a:r>
            <a:r>
              <a:rPr lang="ru-RU" dirty="0">
                <a:latin typeface="Times New Roman" panose="02020603050405020304" pitchFamily="18" charset="0"/>
              </a:rPr>
              <a:t>формирования идентичности за счет широкого </a:t>
            </a:r>
            <a:r>
              <a:rPr lang="ru-RU" dirty="0" smtClean="0">
                <a:latin typeface="Times New Roman" panose="02020603050405020304" pitchFamily="18" charset="0"/>
              </a:rPr>
              <a:t>спектра образцов </a:t>
            </a:r>
            <a:r>
              <a:rPr lang="ru-RU" dirty="0">
                <a:latin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</a:rPr>
              <a:t>моделей, включающих </a:t>
            </a:r>
            <a:r>
              <a:rPr lang="ru-RU" dirty="0">
                <a:latin typeface="Times New Roman" panose="02020603050405020304" pitchFamily="18" charset="0"/>
              </a:rPr>
              <a:t>модели </a:t>
            </a:r>
            <a:r>
              <a:rPr lang="ru-RU" dirty="0" smtClean="0">
                <a:latin typeface="Times New Roman" panose="02020603050405020304" pitchFamily="18" charset="0"/>
              </a:rPr>
              <a:t>асоциальной негативной идентичности;</a:t>
            </a:r>
          </a:p>
          <a:p>
            <a:r>
              <a:rPr lang="ru-RU" dirty="0" smtClean="0">
                <a:latin typeface="Times New Roman" panose="02020603050405020304" pitchFamily="18" charset="0"/>
              </a:rPr>
              <a:t>- трудности в ценностном самоопределении, связанные с изменчивостью и неопределенностью ценностей, что обуславливает риски возникновения конфликта поколений.</a:t>
            </a:r>
          </a:p>
          <a:p>
            <a:endParaRPr lang="ru-RU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3439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ФГОС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defTabSz="457200" fontAlgn="base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</a:pPr>
            <a:r>
              <a:rPr lang="ru-RU" sz="2800" dirty="0">
                <a:solidFill>
                  <a:srgbClr val="404040"/>
                </a:solidFill>
              </a:rPr>
              <a:t>Личностные результаты включают готовность и способность обучающихся к: </a:t>
            </a:r>
          </a:p>
          <a:p>
            <a:pPr marL="342900" indent="-342900" defTabSz="457200" fontAlgn="base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</a:pPr>
            <a:r>
              <a:rPr lang="ru-RU" sz="2800" b="1" dirty="0">
                <a:solidFill>
                  <a:srgbClr val="404040"/>
                </a:solidFill>
              </a:rPr>
              <a:t>самоопределению:</a:t>
            </a:r>
            <a:r>
              <a:rPr lang="ru-RU" sz="2800" dirty="0">
                <a:solidFill>
                  <a:srgbClr val="404040"/>
                </a:solidFill>
              </a:rPr>
              <a:t> внутренняя позиция школьника; самоидентификация; самоуважение и самооценка;</a:t>
            </a:r>
          </a:p>
          <a:p>
            <a:pPr marL="342900" indent="-342900" defTabSz="457200" fontAlgn="base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</a:pPr>
            <a:r>
              <a:rPr lang="ru-RU" sz="2800" dirty="0" err="1">
                <a:solidFill>
                  <a:srgbClr val="404040"/>
                </a:solidFill>
              </a:rPr>
              <a:t>с</a:t>
            </a:r>
            <a:r>
              <a:rPr lang="ru-RU" sz="2800" b="1" dirty="0" err="1">
                <a:solidFill>
                  <a:srgbClr val="404040"/>
                </a:solidFill>
              </a:rPr>
              <a:t>мыслообразованию</a:t>
            </a:r>
            <a:r>
              <a:rPr lang="ru-RU" sz="2800" dirty="0">
                <a:solidFill>
                  <a:srgbClr val="404040"/>
                </a:solidFill>
              </a:rPr>
              <a:t>: мотивация (учебная, социальная); границы собственного знания и «незнания</a:t>
            </a:r>
            <a:r>
              <a:rPr lang="ru-RU" sz="2800" dirty="0" smtClean="0">
                <a:solidFill>
                  <a:srgbClr val="404040"/>
                </a:solidFill>
              </a:rPr>
              <a:t>»;</a:t>
            </a:r>
          </a:p>
          <a:p>
            <a:pPr marL="342900" indent="-342900" defTabSz="457200" fontAlgn="base">
              <a:lnSpc>
                <a:spcPct val="8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</a:pPr>
            <a:r>
              <a:rPr lang="ru-RU" sz="2800" b="1" dirty="0" smtClean="0">
                <a:solidFill>
                  <a:srgbClr val="404040"/>
                </a:solidFill>
              </a:rPr>
              <a:t>ценностная </a:t>
            </a:r>
            <a:r>
              <a:rPr lang="ru-RU" sz="2800" b="1" dirty="0">
                <a:solidFill>
                  <a:srgbClr val="404040"/>
                </a:solidFill>
              </a:rPr>
              <a:t>и </a:t>
            </a:r>
            <a:r>
              <a:rPr lang="ru-RU" sz="2800" b="1" dirty="0" smtClean="0">
                <a:solidFill>
                  <a:srgbClr val="404040"/>
                </a:solidFill>
              </a:rPr>
              <a:t>морально-</a:t>
            </a:r>
            <a:r>
              <a:rPr lang="ru-RU" sz="2800" b="1" dirty="0" err="1" smtClean="0">
                <a:solidFill>
                  <a:srgbClr val="404040"/>
                </a:solidFill>
              </a:rPr>
              <a:t>этическуя</a:t>
            </a:r>
            <a:r>
              <a:rPr lang="ru-RU" sz="2800" b="1" dirty="0" smtClean="0">
                <a:solidFill>
                  <a:srgbClr val="404040"/>
                </a:solidFill>
              </a:rPr>
              <a:t> </a:t>
            </a:r>
            <a:r>
              <a:rPr lang="ru-RU" sz="2800" b="1" dirty="0">
                <a:solidFill>
                  <a:srgbClr val="404040"/>
                </a:solidFill>
              </a:rPr>
              <a:t>ориентация</a:t>
            </a:r>
            <a:r>
              <a:rPr lang="ru-RU" sz="2800" dirty="0">
                <a:solidFill>
                  <a:srgbClr val="404040"/>
                </a:solidFill>
              </a:rPr>
              <a:t>: ориентация на выполнение морально-нравственных норм; способность к решению моральных проблем на основе </a:t>
            </a:r>
            <a:r>
              <a:rPr lang="ru-RU" sz="2800" dirty="0" err="1">
                <a:solidFill>
                  <a:srgbClr val="404040"/>
                </a:solidFill>
              </a:rPr>
              <a:t>децентрации</a:t>
            </a:r>
            <a:r>
              <a:rPr lang="ru-RU" sz="2800" dirty="0">
                <a:solidFill>
                  <a:srgbClr val="404040"/>
                </a:solidFill>
              </a:rPr>
              <a:t>; оценка своих </a:t>
            </a:r>
            <a:r>
              <a:rPr lang="ru-RU" sz="2800" dirty="0" smtClean="0">
                <a:solidFill>
                  <a:srgbClr val="404040"/>
                </a:solidFill>
              </a:rPr>
              <a:t>поступков. </a:t>
            </a:r>
            <a:endParaRPr lang="ru-RU" sz="2800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8413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494" y="195818"/>
            <a:ext cx="9997244" cy="6442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036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Компетенции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Знание</a:t>
            </a:r>
            <a:r>
              <a:rPr lang="ru-RU" sz="2800" dirty="0"/>
              <a:t> общих закономерностей развития </a:t>
            </a:r>
            <a:r>
              <a:rPr lang="ru-RU" sz="2800" dirty="0" smtClean="0"/>
              <a:t>личности в связи с реализацией ФГОС. </a:t>
            </a:r>
          </a:p>
          <a:p>
            <a:r>
              <a:rPr lang="ru-RU" sz="2800" b="1" dirty="0"/>
              <a:t>Умение </a:t>
            </a:r>
            <a:r>
              <a:rPr lang="ru-RU" sz="2800" dirty="0"/>
              <a:t>проектировать психологически безопасную и комфортную образовательную среду, знать и уметь проводить профилактику различных форм </a:t>
            </a:r>
            <a:r>
              <a:rPr lang="ru-RU" sz="2800" dirty="0" smtClean="0"/>
              <a:t>отклоняющегося поведения.</a:t>
            </a:r>
          </a:p>
          <a:p>
            <a:r>
              <a:rPr lang="ru-RU" sz="2800" b="1" dirty="0"/>
              <a:t>Владение</a:t>
            </a:r>
            <a:r>
              <a:rPr lang="ru-RU" sz="2800" dirty="0"/>
              <a:t> </a:t>
            </a:r>
            <a:r>
              <a:rPr lang="ru-RU" sz="2800" dirty="0" smtClean="0"/>
              <a:t> навыками установления </a:t>
            </a:r>
            <a:r>
              <a:rPr lang="ru-RU" sz="2800" dirty="0"/>
              <a:t>субъект-субъектных </a:t>
            </a:r>
            <a:r>
              <a:rPr lang="ru-RU" sz="2800" dirty="0" smtClean="0"/>
              <a:t>отношений, навыками принятия </a:t>
            </a:r>
            <a:r>
              <a:rPr lang="ru-RU" sz="2800" dirty="0"/>
              <a:t>решения в различных педагогических </a:t>
            </a:r>
            <a:r>
              <a:rPr lang="ru-RU" sz="2800" dirty="0" smtClean="0"/>
              <a:t>ситуациях.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242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5657" y="269186"/>
            <a:ext cx="10058400" cy="145075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Тема</a:t>
            </a:r>
            <a:r>
              <a:rPr lang="ru-RU" dirty="0"/>
              <a:t>: «Современный подросток.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Риски </a:t>
            </a:r>
            <a:r>
              <a:rPr lang="ru-RU" dirty="0"/>
              <a:t>взросления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2800" b="1" dirty="0" smtClean="0"/>
              <a:t>10.00-13.00</a:t>
            </a:r>
            <a:endParaRPr lang="ru-RU" sz="2800" b="1" dirty="0"/>
          </a:p>
          <a:p>
            <a:pPr lvl="0"/>
            <a:r>
              <a:rPr lang="ru-RU" sz="2800" b="1" dirty="0"/>
              <a:t>Доклад</a:t>
            </a:r>
            <a:r>
              <a:rPr lang="ru-RU" sz="2800" dirty="0"/>
              <a:t>: «Психологические проблемы и задачи подросткового возраста».</a:t>
            </a:r>
          </a:p>
          <a:p>
            <a:pPr lvl="0"/>
            <a:r>
              <a:rPr lang="ru-RU" sz="2800" b="1" dirty="0"/>
              <a:t>Фокус-группа</a:t>
            </a:r>
            <a:r>
              <a:rPr lang="ru-RU" sz="2800" dirty="0"/>
              <a:t>: «Современный подросток. Риски взросления».</a:t>
            </a:r>
          </a:p>
          <a:p>
            <a:pPr lvl="0" algn="just"/>
            <a:r>
              <a:rPr lang="ru-RU" sz="2800" b="1" dirty="0"/>
              <a:t>Доклад</a:t>
            </a:r>
            <a:r>
              <a:rPr lang="ru-RU" sz="2800" dirty="0"/>
              <a:t>: «Подростковые девиации: детерминанты и формы проявления». </a:t>
            </a:r>
          </a:p>
          <a:p>
            <a:pPr marL="0" indent="0" algn="ctr">
              <a:buNone/>
            </a:pPr>
            <a:r>
              <a:rPr lang="ru-RU" sz="2800" b="1" dirty="0"/>
              <a:t> </a:t>
            </a:r>
            <a:r>
              <a:rPr lang="ru-RU" sz="2800" b="1" dirty="0" smtClean="0"/>
              <a:t>14.00-17.00</a:t>
            </a:r>
            <a:endParaRPr lang="ru-RU" sz="2800" b="1" dirty="0"/>
          </a:p>
          <a:p>
            <a:pPr lvl="0"/>
            <a:r>
              <a:rPr lang="ru-RU" sz="2800" b="1" dirty="0"/>
              <a:t>Доклад</a:t>
            </a:r>
            <a:r>
              <a:rPr lang="ru-RU" sz="2800" dirty="0"/>
              <a:t>: «Феноменология агрессии и агрессивного поведения».</a:t>
            </a:r>
          </a:p>
          <a:p>
            <a:pPr lvl="0"/>
            <a:r>
              <a:rPr lang="ru-RU" sz="2800" b="1" dirty="0"/>
              <a:t>Педсовет-практикум</a:t>
            </a:r>
            <a:r>
              <a:rPr lang="ru-RU" sz="2800" dirty="0"/>
              <a:t>: «Типы агрессии у детей и формы сотрудничества в педагогическом процессе».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965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3142397"/>
          </a:xfrm>
        </p:spPr>
        <p:txBody>
          <a:bodyPr/>
          <a:lstStyle/>
          <a:p>
            <a:pPr algn="ctr"/>
            <a:r>
              <a:rPr lang="ru-RU" altLang="ru-RU" dirty="0"/>
              <a:t>Психологические проблемы и задачи развития подросткового возраста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8671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Основные понятия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indent="-342900" defTabSz="457200" fontAlgn="base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sz="2800" b="1" dirty="0">
                <a:solidFill>
                  <a:srgbClr val="404040"/>
                </a:solidFill>
              </a:rPr>
              <a:t>Задачи развития </a:t>
            </a:r>
            <a:r>
              <a:rPr lang="ru-RU" sz="2800" dirty="0">
                <a:solidFill>
                  <a:srgbClr val="404040"/>
                </a:solidFill>
              </a:rPr>
              <a:t>– это те задачи, требования и ожидания, которые предъявляет общество к человеку и решение которых является показателем уровня зрелости или компетентности личности (</a:t>
            </a:r>
            <a:r>
              <a:rPr lang="ru-RU" sz="2800" dirty="0" err="1">
                <a:solidFill>
                  <a:srgbClr val="404040"/>
                </a:solidFill>
              </a:rPr>
              <a:t>Havighurst</a:t>
            </a:r>
            <a:r>
              <a:rPr lang="ru-RU" sz="2800" dirty="0">
                <a:solidFill>
                  <a:srgbClr val="404040"/>
                </a:solidFill>
              </a:rPr>
              <a:t>, 1967).</a:t>
            </a:r>
          </a:p>
          <a:p>
            <a:pPr marL="342900" indent="-342900" defTabSz="457200" fontAlgn="base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sz="2800" b="1" dirty="0">
                <a:solidFill>
                  <a:srgbClr val="404040"/>
                </a:solidFill>
              </a:rPr>
              <a:t>Социальная ситуация развития </a:t>
            </a:r>
            <a:r>
              <a:rPr lang="ru-RU" sz="2800" dirty="0">
                <a:solidFill>
                  <a:srgbClr val="404040"/>
                </a:solidFill>
              </a:rPr>
              <a:t>– это «отношение между ребенком и окружающей его действительностью (средой). К среде принадлежат и взрослые, и их внешняя регулятивная активность, и применяемые ими средства регуляции.</a:t>
            </a:r>
          </a:p>
        </p:txBody>
      </p:sp>
    </p:spTree>
    <p:extLst>
      <p:ext uri="{BB962C8B-B14F-4D97-AF65-F5344CB8AC3E}">
        <p14:creationId xmlns:p14="http://schemas.microsoft.com/office/powerpoint/2010/main" val="1105483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404040"/>
                </a:solidFill>
                <a:latin typeface="Times New Roman" panose="02020603050405020304" pitchFamily="18" charset="0"/>
              </a:rPr>
              <a:t>Структура социальной </a:t>
            </a:r>
            <a:r>
              <a:rPr lang="ru-RU" dirty="0" smtClean="0">
                <a:solidFill>
                  <a:srgbClr val="404040"/>
                </a:solidFill>
                <a:latin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404040"/>
                </a:solidFill>
                <a:latin typeface="Times New Roman" panose="02020603050405020304" pitchFamily="18" charset="0"/>
              </a:rPr>
            </a:br>
            <a:r>
              <a:rPr lang="ru-RU" dirty="0" smtClean="0">
                <a:solidFill>
                  <a:srgbClr val="404040"/>
                </a:solidFill>
                <a:latin typeface="Times New Roman" panose="02020603050405020304" pitchFamily="18" charset="0"/>
              </a:rPr>
              <a:t>ситуации </a:t>
            </a:r>
            <a:r>
              <a:rPr lang="ru-RU" dirty="0">
                <a:solidFill>
                  <a:srgbClr val="404040"/>
                </a:solidFill>
                <a:latin typeface="Times New Roman" panose="02020603050405020304" pitchFamily="18" charset="0"/>
              </a:rPr>
              <a:t>развития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*"/>
            </a:pPr>
            <a:r>
              <a:rPr lang="ru-RU" sz="2400" b="1" dirty="0" smtClean="0">
                <a:solidFill>
                  <a:srgbClr val="404040"/>
                </a:solidFill>
                <a:latin typeface="Times New Roman" panose="02020603050405020304" pitchFamily="18" charset="0"/>
              </a:rPr>
              <a:t>Объективный аспект </a:t>
            </a: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</a:rPr>
              <a:t>- 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</a:rPr>
              <a:t>место ребенка в системе социальных </a:t>
            </a: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</a:rPr>
              <a:t>отношений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</a:rPr>
              <a:t>.</a:t>
            </a:r>
            <a:endParaRPr lang="ru-RU" sz="2400" dirty="0" smtClean="0">
              <a:solidFill>
                <a:srgbClr val="404040"/>
              </a:solidFill>
              <a:latin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*"/>
            </a:pPr>
            <a:r>
              <a:rPr lang="ru-RU" sz="2400" b="1" dirty="0" smtClean="0">
                <a:solidFill>
                  <a:srgbClr val="404040"/>
                </a:solidFill>
                <a:latin typeface="Times New Roman" panose="02020603050405020304" pitchFamily="18" charset="0"/>
              </a:rPr>
              <a:t>Субъективный </a:t>
            </a:r>
            <a:r>
              <a:rPr lang="ru-RU" sz="2400" b="1" dirty="0">
                <a:solidFill>
                  <a:srgbClr val="404040"/>
                </a:solidFill>
                <a:latin typeface="Times New Roman" panose="02020603050405020304" pitchFamily="18" charset="0"/>
              </a:rPr>
              <a:t>аспект </a:t>
            </a: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</a:rPr>
              <a:t>- внутреннюю 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</a:rPr>
              <a:t>позицию ребенка. </a:t>
            </a:r>
            <a:endParaRPr lang="ru-RU" sz="2400" dirty="0" smtClean="0">
              <a:solidFill>
                <a:srgbClr val="404040"/>
              </a:solidFill>
              <a:latin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*"/>
            </a:pP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</a:rPr>
              <a:t>Объективный 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</a:rPr>
              <a:t>аспект – это «…</a:t>
            </a: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</a:rPr>
              <a:t>определенное место 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</a:rPr>
              <a:t>в системе доступных ребенку общественных отношений, </a:t>
            </a: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</a:rPr>
              <a:t>которые характеризуются 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</a:rPr>
              <a:t>известной системой прав и обязанностей </a:t>
            </a: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</a:rPr>
              <a:t>ребенка определенными 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</a:rPr>
              <a:t>требованиями к его поведению и деятельности</a:t>
            </a: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</a:rPr>
              <a:t>, определенными 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</a:rPr>
              <a:t>социальными ожиданиями и санкциями» (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</a:rPr>
              <a:t>Божович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</a:rPr>
              <a:t>, 1995</a:t>
            </a: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</a:rPr>
              <a:t>, с.189),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*"/>
            </a:pP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</a:rPr>
              <a:t>Социальная 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</a:rPr>
              <a:t>ситуация развития или </a:t>
            </a:r>
            <a:r>
              <a:rPr lang="ru-RU" sz="2400" dirty="0" err="1">
                <a:solidFill>
                  <a:srgbClr val="404040"/>
                </a:solidFill>
                <a:latin typeface="Times New Roman" panose="02020603050405020304" pitchFamily="18" charset="0"/>
              </a:rPr>
              <a:t>контекстуальность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</a:rPr>
              <a:t> развития </a:t>
            </a: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</a:rPr>
              <a:t>как основа </a:t>
            </a:r>
            <a:r>
              <a:rPr lang="ru-RU" sz="2400" dirty="0">
                <a:solidFill>
                  <a:srgbClr val="404040"/>
                </a:solidFill>
                <a:latin typeface="Times New Roman" panose="02020603050405020304" pitchFamily="18" charset="0"/>
              </a:rPr>
              <a:t>формирования зоны ближайшего развития </a:t>
            </a:r>
            <a:r>
              <a:rPr lang="ru-RU" sz="2400" dirty="0" smtClean="0">
                <a:solidFill>
                  <a:srgbClr val="404040"/>
                </a:solidFill>
                <a:latin typeface="Times New Roman" panose="02020603050405020304" pitchFamily="18" charset="0"/>
              </a:rPr>
              <a:t>ребенка.</a:t>
            </a:r>
            <a:endParaRPr lang="ru-RU" sz="2400" dirty="0">
              <a:solidFill>
                <a:srgbClr val="404040"/>
              </a:solidFill>
              <a:latin typeface="Times New Roman" panose="02020603050405020304" pitchFamily="18" charset="0"/>
            </a:endParaRPr>
          </a:p>
          <a:p>
            <a:endParaRPr lang="ru-RU" dirty="0">
              <a:solidFill>
                <a:srgbClr val="40404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300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dirty="0"/>
              <a:t>Задачи </a:t>
            </a:r>
            <a:r>
              <a:rPr lang="ru-RU" altLang="ru-RU" dirty="0" smtClean="0"/>
              <a:t>возрастного развития  </a:t>
            </a:r>
            <a:br>
              <a:rPr lang="ru-RU" alt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defTabSz="457200" fontAlgn="base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altLang="ru-RU" sz="2800" dirty="0">
                <a:solidFill>
                  <a:srgbClr val="404040"/>
                </a:solidFill>
              </a:rPr>
              <a:t>Сепарация и индивидуализация;</a:t>
            </a:r>
          </a:p>
          <a:p>
            <a:pPr marL="342900" lvl="0" indent="-342900" defTabSz="457200" fontAlgn="base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altLang="ru-RU" sz="2800" dirty="0">
                <a:solidFill>
                  <a:srgbClr val="404040"/>
                </a:solidFill>
              </a:rPr>
              <a:t>развития самоопределения (кто Я?);</a:t>
            </a:r>
          </a:p>
          <a:p>
            <a:pPr marL="342900" lvl="0" indent="-342900" defTabSz="457200" fontAlgn="base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altLang="ru-RU" sz="2800" dirty="0">
                <a:solidFill>
                  <a:srgbClr val="404040"/>
                </a:solidFill>
              </a:rPr>
              <a:t>развитие половой идентификации;</a:t>
            </a:r>
          </a:p>
          <a:p>
            <a:pPr marL="342900" lvl="0" indent="-342900" defTabSz="457200" fontAlgn="base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altLang="ru-RU" sz="2800" dirty="0">
                <a:solidFill>
                  <a:srgbClr val="404040"/>
                </a:solidFill>
              </a:rPr>
              <a:t>определение </a:t>
            </a:r>
            <a:r>
              <a:rPr lang="ru-RU" altLang="ru-RU" sz="2800" dirty="0" err="1">
                <a:solidFill>
                  <a:srgbClr val="404040"/>
                </a:solidFill>
              </a:rPr>
              <a:t>референтной</a:t>
            </a:r>
            <a:r>
              <a:rPr lang="ru-RU" altLang="ru-RU" sz="2800" dirty="0">
                <a:solidFill>
                  <a:srgbClr val="404040"/>
                </a:solidFill>
              </a:rPr>
              <a:t> группы (с кем Я?);</a:t>
            </a:r>
          </a:p>
          <a:p>
            <a:pPr marL="342900" lvl="0" indent="-342900" defTabSz="457200" fontAlgn="base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altLang="ru-RU" sz="2800" dirty="0">
                <a:solidFill>
                  <a:srgbClr val="404040"/>
                </a:solidFill>
              </a:rPr>
              <a:t>развитие личной системы ценностей;</a:t>
            </a:r>
          </a:p>
          <a:p>
            <a:pPr marL="342900" lvl="0" indent="-342900" defTabSz="457200" fontAlgn="base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altLang="ru-RU" sz="2800" dirty="0">
                <a:solidFill>
                  <a:srgbClr val="404040"/>
                </a:solidFill>
              </a:rPr>
              <a:t>формирование жизненных </a:t>
            </a:r>
            <a:r>
              <a:rPr lang="ru-RU" altLang="ru-RU" sz="2800" dirty="0" smtClean="0">
                <a:solidFill>
                  <a:srgbClr val="404040"/>
                </a:solidFill>
              </a:rPr>
              <a:t>целей.</a:t>
            </a:r>
            <a:endParaRPr lang="ru-RU" altLang="ru-RU" sz="2800" dirty="0">
              <a:solidFill>
                <a:srgbClr val="404040"/>
              </a:solidFill>
            </a:endParaRPr>
          </a:p>
          <a:p>
            <a:pPr marL="342900" indent="-342900" defTabSz="457200" fontAlgn="base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endParaRPr lang="ru-RU" sz="2800" b="1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922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dirty="0"/>
              <a:t>Точки амбивалентности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defTabSz="457200" fontAlgn="base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altLang="ru-RU" sz="2800" dirty="0">
                <a:solidFill>
                  <a:srgbClr val="404040"/>
                </a:solidFill>
              </a:rPr>
              <a:t>Бунт против контроля со стороны взрослых и потребность в руководстве;</a:t>
            </a:r>
          </a:p>
          <a:p>
            <a:pPr marL="342900" indent="-342900" defTabSz="457200" fontAlgn="base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altLang="ru-RU" sz="2800" dirty="0">
                <a:solidFill>
                  <a:srgbClr val="404040"/>
                </a:solidFill>
              </a:rPr>
              <a:t>желание близости и страх </a:t>
            </a:r>
            <a:r>
              <a:rPr lang="ru-RU" altLang="ru-RU" sz="2800" dirty="0" smtClean="0">
                <a:solidFill>
                  <a:srgbClr val="404040"/>
                </a:solidFill>
              </a:rPr>
              <a:t>интимности среди сверстников;</a:t>
            </a:r>
            <a:endParaRPr lang="ru-RU" altLang="ru-RU" sz="2800" dirty="0">
              <a:solidFill>
                <a:srgbClr val="404040"/>
              </a:solidFill>
            </a:endParaRPr>
          </a:p>
          <a:p>
            <a:pPr marL="342900" indent="-342900" defTabSz="457200" fontAlgn="base">
              <a:lnSpc>
                <a:spcPct val="10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altLang="ru-RU" sz="2800" dirty="0">
                <a:solidFill>
                  <a:srgbClr val="404040"/>
                </a:solidFill>
              </a:rPr>
              <a:t>мысли о будущем и ориентации на настоящем.</a:t>
            </a:r>
          </a:p>
        </p:txBody>
      </p:sp>
    </p:spTree>
    <p:extLst>
      <p:ext uri="{BB962C8B-B14F-4D97-AF65-F5344CB8AC3E}">
        <p14:creationId xmlns:p14="http://schemas.microsoft.com/office/powerpoint/2010/main" val="3359837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Поведенческие реакции младшего подросткового возраста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2682" y="1845734"/>
            <a:ext cx="10847294" cy="4196478"/>
          </a:xfrm>
        </p:spPr>
        <p:txBody>
          <a:bodyPr>
            <a:noAutofit/>
          </a:bodyPr>
          <a:lstStyle/>
          <a:p>
            <a:pPr marL="342900" indent="-342900" defTabSz="457200" fontAlgn="base">
              <a:lnSpc>
                <a:spcPct val="11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sz="2400" b="1" dirty="0">
                <a:solidFill>
                  <a:srgbClr val="404040"/>
                </a:solidFill>
              </a:rPr>
              <a:t>Реакция отказа </a:t>
            </a:r>
            <a:r>
              <a:rPr lang="ru-RU" sz="2400" dirty="0">
                <a:solidFill>
                  <a:srgbClr val="404040"/>
                </a:solidFill>
              </a:rPr>
              <a:t>– отказ от обычных форм </a:t>
            </a:r>
            <a:r>
              <a:rPr lang="ru-RU" sz="2400" dirty="0" smtClean="0">
                <a:solidFill>
                  <a:srgbClr val="404040"/>
                </a:solidFill>
              </a:rPr>
              <a:t>поведения.</a:t>
            </a:r>
            <a:endParaRPr lang="ru-RU" sz="2400" dirty="0">
              <a:solidFill>
                <a:srgbClr val="404040"/>
              </a:solidFill>
            </a:endParaRPr>
          </a:p>
          <a:p>
            <a:pPr marL="342900" indent="-342900" defTabSz="457200" fontAlgn="base">
              <a:lnSpc>
                <a:spcPct val="11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sz="2400" b="1" dirty="0">
                <a:solidFill>
                  <a:srgbClr val="404040"/>
                </a:solidFill>
              </a:rPr>
              <a:t>Реакция оппозиции, </a:t>
            </a:r>
            <a:r>
              <a:rPr lang="ru-RU" sz="2400" dirty="0">
                <a:solidFill>
                  <a:srgbClr val="404040"/>
                </a:solidFill>
              </a:rPr>
              <a:t>протеста.</a:t>
            </a:r>
          </a:p>
          <a:p>
            <a:pPr marL="342900" indent="-342900" defTabSz="457200" fontAlgn="base">
              <a:lnSpc>
                <a:spcPct val="11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sz="2400" b="1" dirty="0">
                <a:solidFill>
                  <a:srgbClr val="404040"/>
                </a:solidFill>
              </a:rPr>
              <a:t>Реакция имитации – </a:t>
            </a:r>
            <a:r>
              <a:rPr lang="ru-RU" sz="2400" dirty="0">
                <a:solidFill>
                  <a:srgbClr val="404040"/>
                </a:solidFill>
              </a:rPr>
              <a:t>подражание качествам </a:t>
            </a:r>
            <a:r>
              <a:rPr lang="ru-RU" sz="2400" dirty="0" smtClean="0">
                <a:solidFill>
                  <a:srgbClr val="404040"/>
                </a:solidFill>
              </a:rPr>
              <a:t>идеала.</a:t>
            </a:r>
            <a:endParaRPr lang="ru-RU" sz="2400" dirty="0">
              <a:solidFill>
                <a:srgbClr val="404040"/>
              </a:solidFill>
            </a:endParaRPr>
          </a:p>
          <a:p>
            <a:pPr marL="342900" indent="-342900" defTabSz="457200" fontAlgn="base">
              <a:lnSpc>
                <a:spcPct val="11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sz="2400" b="1" dirty="0">
                <a:solidFill>
                  <a:srgbClr val="404040"/>
                </a:solidFill>
              </a:rPr>
              <a:t>Реакция компенсации – </a:t>
            </a:r>
            <a:r>
              <a:rPr lang="ru-RU" sz="2400" dirty="0">
                <a:solidFill>
                  <a:srgbClr val="404040"/>
                </a:solidFill>
              </a:rPr>
              <a:t>стремление восполнить свою несостоятельность в одной области успехами в другой.</a:t>
            </a:r>
          </a:p>
          <a:p>
            <a:pPr marL="342900" indent="-342900" defTabSz="457200" fontAlgn="base">
              <a:lnSpc>
                <a:spcPct val="11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r>
              <a:rPr lang="ru-RU" sz="2400" b="1" dirty="0">
                <a:solidFill>
                  <a:srgbClr val="404040"/>
                </a:solidFill>
              </a:rPr>
              <a:t>Реакция </a:t>
            </a:r>
            <a:r>
              <a:rPr lang="ru-RU" sz="2400" b="1" dirty="0" err="1">
                <a:solidFill>
                  <a:srgbClr val="404040"/>
                </a:solidFill>
              </a:rPr>
              <a:t>гиперкомпенсации</a:t>
            </a:r>
            <a:r>
              <a:rPr lang="ru-RU" sz="2400" b="1" dirty="0">
                <a:solidFill>
                  <a:srgbClr val="404040"/>
                </a:solidFill>
              </a:rPr>
              <a:t> – </a:t>
            </a:r>
            <a:r>
              <a:rPr lang="ru-RU" sz="2400" dirty="0">
                <a:solidFill>
                  <a:srgbClr val="404040"/>
                </a:solidFill>
              </a:rPr>
              <a:t>стремление добиться успеха </a:t>
            </a:r>
            <a:r>
              <a:rPr lang="ru-RU" sz="2400" dirty="0" smtClean="0">
                <a:solidFill>
                  <a:srgbClr val="404040"/>
                </a:solidFill>
              </a:rPr>
              <a:t>в области</a:t>
            </a:r>
            <a:r>
              <a:rPr lang="ru-RU" sz="2400" dirty="0">
                <a:solidFill>
                  <a:srgbClr val="404040"/>
                </a:solidFill>
              </a:rPr>
              <a:t>, в которой </a:t>
            </a:r>
            <a:r>
              <a:rPr lang="ru-RU" sz="2400" dirty="0" smtClean="0">
                <a:solidFill>
                  <a:srgbClr val="404040"/>
                </a:solidFill>
              </a:rPr>
              <a:t>обнаруживается </a:t>
            </a:r>
            <a:r>
              <a:rPr lang="ru-RU" sz="2400" dirty="0">
                <a:solidFill>
                  <a:srgbClr val="404040"/>
                </a:solidFill>
              </a:rPr>
              <a:t>наибольшую несостоятельность.</a:t>
            </a:r>
          </a:p>
          <a:p>
            <a:pPr marL="342900" indent="-342900" defTabSz="457200" fontAlgn="base">
              <a:lnSpc>
                <a:spcPct val="110000"/>
              </a:lnSpc>
              <a:spcBef>
                <a:spcPts val="1000"/>
              </a:spcBef>
              <a:spcAft>
                <a:spcPct val="0"/>
              </a:spcAft>
              <a:buClr>
                <a:srgbClr val="90C226"/>
              </a:buClr>
              <a:buSzPct val="80000"/>
              <a:buFont typeface="Wingdings 3" panose="05040102010807070707" pitchFamily="18" charset="2"/>
              <a:buChar char=""/>
              <a:defRPr/>
            </a:pPr>
            <a:endParaRPr lang="ru-RU" sz="2800" b="1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177301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6112</TotalTime>
  <Words>774</Words>
  <Application>Microsoft Office PowerPoint</Application>
  <PresentationFormat>Широкоэкранный</PresentationFormat>
  <Paragraphs>75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Trebuchet MS</vt:lpstr>
      <vt:lpstr>Wingdings 3</vt:lpstr>
      <vt:lpstr>Ретро</vt:lpstr>
      <vt:lpstr> Семинар  «Агрессивный подросток.  Риски взросления»</vt:lpstr>
      <vt:lpstr>Компетенции </vt:lpstr>
      <vt:lpstr>   Тема: «Современный подросток.  Риски взросления»</vt:lpstr>
      <vt:lpstr>Психологические проблемы и задачи развития подросткового возраста</vt:lpstr>
      <vt:lpstr>Основные понятия</vt:lpstr>
      <vt:lpstr>Структура социальной  ситуации развития </vt:lpstr>
      <vt:lpstr>Задачи возрастного развития   </vt:lpstr>
      <vt:lpstr>Точки амбивалентности</vt:lpstr>
      <vt:lpstr>Поведенческие реакции младшего подросткового возраста</vt:lpstr>
      <vt:lpstr>Поведенческие реакции собственно подросткового возраста</vt:lpstr>
      <vt:lpstr>Базальная потребность возраста </vt:lpstr>
      <vt:lpstr>Презентация PowerPoint</vt:lpstr>
      <vt:lpstr>Основные понятия</vt:lpstr>
      <vt:lpstr>Новообразования  младшего подростка</vt:lpstr>
      <vt:lpstr>Новообразования  старшего подростка</vt:lpstr>
      <vt:lpstr>Современная социальная ситуация развития подростка</vt:lpstr>
      <vt:lpstr>Психологические проблемы современного подростка</vt:lpstr>
      <vt:lpstr>ФГОС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409</cp:revision>
  <dcterms:created xsi:type="dcterms:W3CDTF">2018-02-14T05:33:00Z</dcterms:created>
  <dcterms:modified xsi:type="dcterms:W3CDTF">2018-03-28T15:12:11Z</dcterms:modified>
</cp:coreProperties>
</file>